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27" r:id="rId3"/>
    <p:sldId id="328" r:id="rId4"/>
    <p:sldId id="427" r:id="rId5"/>
    <p:sldId id="257" r:id="rId6"/>
    <p:sldId id="347" r:id="rId7"/>
    <p:sldId id="431" r:id="rId8"/>
    <p:sldId id="353" r:id="rId9"/>
    <p:sldId id="374" r:id="rId10"/>
    <p:sldId id="375" r:id="rId11"/>
    <p:sldId id="279" r:id="rId12"/>
    <p:sldId id="331" r:id="rId13"/>
    <p:sldId id="390" r:id="rId14"/>
    <p:sldId id="391" r:id="rId15"/>
    <p:sldId id="392" r:id="rId16"/>
    <p:sldId id="400" r:id="rId17"/>
    <p:sldId id="377" r:id="rId18"/>
    <p:sldId id="332" r:id="rId19"/>
    <p:sldId id="333" r:id="rId20"/>
    <p:sldId id="334" r:id="rId21"/>
    <p:sldId id="335" r:id="rId22"/>
    <p:sldId id="337" r:id="rId23"/>
    <p:sldId id="338" r:id="rId24"/>
    <p:sldId id="340" r:id="rId25"/>
    <p:sldId id="342" r:id="rId26"/>
    <p:sldId id="343" r:id="rId27"/>
    <p:sldId id="344" r:id="rId28"/>
    <p:sldId id="349" r:id="rId29"/>
    <p:sldId id="409" r:id="rId30"/>
    <p:sldId id="411" r:id="rId31"/>
    <p:sldId id="410" r:id="rId32"/>
    <p:sldId id="412" r:id="rId33"/>
    <p:sldId id="378" r:id="rId34"/>
    <p:sldId id="379" r:id="rId35"/>
    <p:sldId id="425" r:id="rId36"/>
    <p:sldId id="381" r:id="rId37"/>
    <p:sldId id="424" r:id="rId38"/>
    <p:sldId id="414" r:id="rId39"/>
    <p:sldId id="415" r:id="rId40"/>
    <p:sldId id="416" r:id="rId41"/>
    <p:sldId id="361" r:id="rId42"/>
    <p:sldId id="362" r:id="rId43"/>
    <p:sldId id="363" r:id="rId44"/>
    <p:sldId id="367" r:id="rId45"/>
    <p:sldId id="365" r:id="rId46"/>
    <p:sldId id="366" r:id="rId47"/>
    <p:sldId id="368" r:id="rId48"/>
    <p:sldId id="364" r:id="rId49"/>
    <p:sldId id="329" r:id="rId50"/>
    <p:sldId id="281" r:id="rId51"/>
    <p:sldId id="382" r:id="rId52"/>
    <p:sldId id="383" r:id="rId53"/>
    <p:sldId id="350" r:id="rId54"/>
    <p:sldId id="385" r:id="rId55"/>
    <p:sldId id="426" r:id="rId56"/>
    <p:sldId id="417" r:id="rId57"/>
    <p:sldId id="418" r:id="rId58"/>
    <p:sldId id="419" r:id="rId59"/>
    <p:sldId id="393" r:id="rId60"/>
    <p:sldId id="394" r:id="rId61"/>
    <p:sldId id="396" r:id="rId62"/>
    <p:sldId id="397" r:id="rId63"/>
    <p:sldId id="398" r:id="rId64"/>
    <p:sldId id="399" r:id="rId65"/>
    <p:sldId id="420" r:id="rId66"/>
    <p:sldId id="421" r:id="rId67"/>
    <p:sldId id="302" r:id="rId68"/>
    <p:sldId id="369" r:id="rId69"/>
    <p:sldId id="384" r:id="rId70"/>
    <p:sldId id="432" r:id="rId71"/>
    <p:sldId id="401" r:id="rId72"/>
    <p:sldId id="402" r:id="rId73"/>
    <p:sldId id="403" r:id="rId74"/>
    <p:sldId id="404" r:id="rId75"/>
    <p:sldId id="405" r:id="rId76"/>
    <p:sldId id="406" r:id="rId77"/>
    <p:sldId id="407" r:id="rId78"/>
    <p:sldId id="324" r:id="rId79"/>
    <p:sldId id="325" r:id="rId80"/>
    <p:sldId id="433" r:id="rId81"/>
    <p:sldId id="428" r:id="rId82"/>
    <p:sldId id="429" r:id="rId83"/>
    <p:sldId id="430"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50" autoAdjust="0"/>
  </p:normalViewPr>
  <p:slideViewPr>
    <p:cSldViewPr>
      <p:cViewPr varScale="1">
        <p:scale>
          <a:sx n="61" d="100"/>
          <a:sy n="61" d="100"/>
        </p:scale>
        <p:origin x="-162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8355BB-3DA3-4626-BA6A-231AA49DA2DE}" type="datetimeFigureOut">
              <a:rPr lang="en-US" smtClean="0"/>
              <a:pPr/>
              <a:t>10/11/2012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E1D448-C4F5-4F92-ABD7-08F3945DAB31}" type="slidenum">
              <a:rPr lang="en-US" smtClean="0"/>
              <a:pPr/>
              <a:t>‹#›</a:t>
            </a:fld>
            <a:endParaRPr lang="en-US"/>
          </a:p>
        </p:txBody>
      </p:sp>
    </p:spTree>
    <p:extLst>
      <p:ext uri="{BB962C8B-B14F-4D97-AF65-F5344CB8AC3E}">
        <p14:creationId xmlns:p14="http://schemas.microsoft.com/office/powerpoint/2010/main" val="1103448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Similarity Criteria</a:t>
            </a:r>
            <a:r>
              <a:rPr lang="en-US" baseline="0" dirty="0" smtClean="0"/>
              <a:t>, </a:t>
            </a:r>
          </a:p>
          <a:p>
            <a:endParaRPr lang="en-US" baseline="0" dirty="0" smtClean="0"/>
          </a:p>
          <a:p>
            <a:pPr marL="228600" indent="-228600">
              <a:buAutoNum type="arabicPeriod"/>
            </a:pPr>
            <a:r>
              <a:rPr lang="en-US" baseline="0" dirty="0" smtClean="0"/>
              <a:t>Euclidean Distance</a:t>
            </a:r>
          </a:p>
          <a:p>
            <a:pPr marL="228600" indent="-228600">
              <a:buAutoNum type="arabicPeriod"/>
            </a:pPr>
            <a:r>
              <a:rPr lang="en-US" baseline="0" dirty="0" smtClean="0"/>
              <a:t>Mean +/- </a:t>
            </a:r>
            <a:r>
              <a:rPr lang="en-US" baseline="0" dirty="0" err="1" smtClean="0"/>
              <a:t>Coeff</a:t>
            </a:r>
            <a:r>
              <a:rPr lang="en-US" baseline="0" dirty="0" smtClean="0"/>
              <a:t> * Standard Deviation</a:t>
            </a:r>
          </a:p>
          <a:p>
            <a:pPr marL="228600" indent="-228600">
              <a:buAutoNum type="arabicPeriod"/>
            </a:pPr>
            <a:r>
              <a:rPr lang="en-US" baseline="0" dirty="0" smtClean="0"/>
              <a:t>Within Range</a:t>
            </a:r>
            <a:endParaRPr lang="en-US" dirty="0"/>
          </a:p>
        </p:txBody>
      </p:sp>
      <p:sp>
        <p:nvSpPr>
          <p:cNvPr id="4" name="Slide Number Placeholder 3"/>
          <p:cNvSpPr>
            <a:spLocks noGrp="1"/>
          </p:cNvSpPr>
          <p:nvPr>
            <p:ph type="sldNum" sz="quarter" idx="10"/>
          </p:nvPr>
        </p:nvSpPr>
        <p:spPr/>
        <p:txBody>
          <a:bodyPr/>
          <a:lstStyle/>
          <a:p>
            <a:fld id="{F0E1D448-C4F5-4F92-ABD7-08F3945DAB31}" type="slidenum">
              <a:rPr lang="en-US" smtClean="0"/>
              <a:pPr/>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The user needs to specify the feature points of the source and the target faces</a:t>
            </a:r>
          </a:p>
          <a:p>
            <a:r>
              <a:rPr lang="en-US" dirty="0" smtClean="0"/>
              <a:t>2. Transformation</a:t>
            </a:r>
            <a:r>
              <a:rPr lang="en-US" baseline="0" dirty="0" smtClean="0"/>
              <a:t> matrix is found out by applying Least Square Method.</a:t>
            </a:r>
          </a:p>
          <a:p>
            <a:r>
              <a:rPr lang="en-US" baseline="0" dirty="0" smtClean="0"/>
              <a:t>3. This matrix transforms source coordinates to warped image coordinates (which are almost equal to the target image coordinate)</a:t>
            </a:r>
            <a:endParaRPr lang="en-US" dirty="0"/>
          </a:p>
        </p:txBody>
      </p:sp>
      <p:sp>
        <p:nvSpPr>
          <p:cNvPr id="4" name="Slide Number Placeholder 3"/>
          <p:cNvSpPr>
            <a:spLocks noGrp="1"/>
          </p:cNvSpPr>
          <p:nvPr>
            <p:ph type="sldNum" sz="quarter" idx="10"/>
          </p:nvPr>
        </p:nvSpPr>
        <p:spPr/>
        <p:txBody>
          <a:bodyPr/>
          <a:lstStyle/>
          <a:p>
            <a:fld id="{F0E1D448-C4F5-4F92-ABD7-08F3945DAB31}"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E1D448-C4F5-4F92-ABD7-08F3945DAB31}" type="slidenum">
              <a:rPr lang="en-US" smtClean="0"/>
              <a:pPr/>
              <a:t>51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4-connectivity</a:t>
            </a:r>
            <a:r>
              <a:rPr lang="en-US" baseline="0" dirty="0" smtClean="0"/>
              <a:t> Interpolation:</a:t>
            </a:r>
          </a:p>
          <a:p>
            <a:endParaRPr lang="en-US" baseline="0" dirty="0" smtClean="0"/>
          </a:p>
          <a:p>
            <a:pPr marL="228600" indent="-228600">
              <a:buAutoNum type="arabicPeriod"/>
            </a:pPr>
            <a:r>
              <a:rPr lang="en-US" baseline="0" dirty="0" smtClean="0"/>
              <a:t>Weights are assigned to the neighbors</a:t>
            </a:r>
          </a:p>
          <a:p>
            <a:pPr marL="228600" indent="-228600">
              <a:buAutoNum type="arabicPeriod"/>
            </a:pPr>
            <a:r>
              <a:rPr lang="en-US" baseline="0" dirty="0" smtClean="0"/>
              <a:t>Weight = (1-distance)</a:t>
            </a:r>
          </a:p>
          <a:p>
            <a:pPr marL="228600" indent="-228600">
              <a:buAutoNum type="arabicPeriod"/>
            </a:pPr>
            <a:r>
              <a:rPr lang="en-US" dirty="0" smtClean="0"/>
              <a:t>Color</a:t>
            </a:r>
            <a:r>
              <a:rPr lang="en-US" baseline="0" dirty="0" smtClean="0"/>
              <a:t> value = Weighted sum of intensities of the neighbors</a:t>
            </a:r>
            <a:endParaRPr lang="en-US" dirty="0"/>
          </a:p>
        </p:txBody>
      </p:sp>
      <p:sp>
        <p:nvSpPr>
          <p:cNvPr id="4" name="Slide Number Placeholder 3"/>
          <p:cNvSpPr>
            <a:spLocks noGrp="1"/>
          </p:cNvSpPr>
          <p:nvPr>
            <p:ph type="sldNum" sz="quarter" idx="10"/>
          </p:nvPr>
        </p:nvSpPr>
        <p:spPr/>
        <p:txBody>
          <a:bodyPr/>
          <a:lstStyle/>
          <a:p>
            <a:fld id="{F0E1D448-C4F5-4F92-ABD7-08F3945DAB31}"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Around target</a:t>
            </a:r>
            <a:r>
              <a:rPr lang="en-US" baseline="0" dirty="0" smtClean="0"/>
              <a:t> chin point </a:t>
            </a:r>
          </a:p>
          <a:p>
            <a:r>
              <a:rPr lang="en-US" baseline="0" dirty="0" smtClean="0"/>
              <a:t>number of pixels (face to face –face to other than face)</a:t>
            </a:r>
          </a:p>
        </p:txBody>
      </p:sp>
      <p:sp>
        <p:nvSpPr>
          <p:cNvPr id="4" name="Slide Number Placeholder 3"/>
          <p:cNvSpPr>
            <a:spLocks noGrp="1"/>
          </p:cNvSpPr>
          <p:nvPr>
            <p:ph type="sldNum" sz="quarter" idx="10"/>
          </p:nvPr>
        </p:nvSpPr>
        <p:spPr/>
        <p:txBody>
          <a:bodyPr/>
          <a:lstStyle/>
          <a:p>
            <a:fld id="{F0E1D448-C4F5-4F92-ABD7-08F3945DAB31}" type="slidenum">
              <a:rPr lang="en-US" smtClean="0"/>
              <a:pPr/>
              <a:t>53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301B85-1DDA-4901-97C5-2581318FA5A0}" type="datetimeFigureOut">
              <a:rPr lang="en-US" smtClean="0"/>
              <a:pPr/>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5D41DF-320C-4625-B8B4-A00F6DCC8B1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01B85-1DDA-4901-97C5-2581318FA5A0}" type="datetimeFigureOut">
              <a:rPr lang="en-US" smtClean="0"/>
              <a:pPr/>
              <a:t>10/11/2012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5D41DF-320C-4625-B8B4-A00F6DCC8B1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17.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FACE REPLACEMENT SYSTEM</a:t>
            </a:r>
            <a:endParaRPr lang="en-US" dirty="0"/>
          </a:p>
        </p:txBody>
      </p:sp>
      <p:sp>
        <p:nvSpPr>
          <p:cNvPr id="3" name="Subtitle 2"/>
          <p:cNvSpPr>
            <a:spLocks noGrp="1"/>
          </p:cNvSpPr>
          <p:nvPr>
            <p:ph type="subTitle" idx="1"/>
          </p:nvPr>
        </p:nvSpPr>
        <p:spPr/>
        <p:txBody>
          <a:bodyPr>
            <a:normAutofit fontScale="85000" lnSpcReduction="20000"/>
          </a:bodyPr>
          <a:lstStyle/>
          <a:p>
            <a:r>
              <a:rPr lang="en-US" dirty="0" err="1" smtClean="0">
                <a:solidFill>
                  <a:schemeClr val="tx1"/>
                </a:solidFill>
              </a:rPr>
              <a:t>Rajan</a:t>
            </a:r>
            <a:r>
              <a:rPr lang="en-US" dirty="0" smtClean="0">
                <a:solidFill>
                  <a:schemeClr val="tx1"/>
                </a:solidFill>
              </a:rPr>
              <a:t> Prasad </a:t>
            </a:r>
            <a:r>
              <a:rPr lang="en-US" dirty="0" err="1" smtClean="0">
                <a:solidFill>
                  <a:schemeClr val="tx1"/>
                </a:solidFill>
              </a:rPr>
              <a:t>Upadhyay</a:t>
            </a:r>
            <a:r>
              <a:rPr lang="en-US" dirty="0" smtClean="0">
                <a:solidFill>
                  <a:schemeClr val="tx1"/>
                </a:solidFill>
              </a:rPr>
              <a:t>	(065/BCT/530)</a:t>
            </a:r>
          </a:p>
          <a:p>
            <a:r>
              <a:rPr lang="en-US" dirty="0" err="1" smtClean="0">
                <a:solidFill>
                  <a:schemeClr val="tx1"/>
                </a:solidFill>
              </a:rPr>
              <a:t>Mubin</a:t>
            </a:r>
            <a:r>
              <a:rPr lang="en-US" dirty="0" smtClean="0">
                <a:solidFill>
                  <a:schemeClr val="tx1"/>
                </a:solidFill>
              </a:rPr>
              <a:t> </a:t>
            </a:r>
            <a:r>
              <a:rPr lang="en-US" dirty="0" err="1" smtClean="0">
                <a:solidFill>
                  <a:schemeClr val="tx1"/>
                </a:solidFill>
              </a:rPr>
              <a:t>Shrestha</a:t>
            </a:r>
            <a:r>
              <a:rPr lang="en-US" dirty="0" smtClean="0">
                <a:solidFill>
                  <a:schemeClr val="tx1"/>
                </a:solidFill>
              </a:rPr>
              <a:t>		(065/BCT/518)</a:t>
            </a:r>
          </a:p>
          <a:p>
            <a:r>
              <a:rPr lang="en-US" dirty="0" err="1" smtClean="0">
                <a:solidFill>
                  <a:schemeClr val="tx1"/>
                </a:solidFill>
              </a:rPr>
              <a:t>Robik</a:t>
            </a:r>
            <a:r>
              <a:rPr lang="en-US" dirty="0" smtClean="0">
                <a:solidFill>
                  <a:schemeClr val="tx1"/>
                </a:solidFill>
              </a:rPr>
              <a:t> </a:t>
            </a:r>
            <a:r>
              <a:rPr lang="en-US" dirty="0" err="1" smtClean="0">
                <a:solidFill>
                  <a:schemeClr val="tx1"/>
                </a:solidFill>
              </a:rPr>
              <a:t>Shrestha</a:t>
            </a:r>
            <a:r>
              <a:rPr lang="en-US" dirty="0" smtClean="0">
                <a:solidFill>
                  <a:schemeClr val="tx1"/>
                </a:solidFill>
              </a:rPr>
              <a:t>		(065/BCT/534)</a:t>
            </a:r>
          </a:p>
          <a:p>
            <a:r>
              <a:rPr lang="en-US" dirty="0" smtClean="0">
                <a:solidFill>
                  <a:schemeClr val="tx1"/>
                </a:solidFill>
              </a:rPr>
              <a:t>Ram </a:t>
            </a:r>
            <a:r>
              <a:rPr lang="en-US" dirty="0" err="1" smtClean="0">
                <a:solidFill>
                  <a:schemeClr val="tx1"/>
                </a:solidFill>
              </a:rPr>
              <a:t>Sharan</a:t>
            </a:r>
            <a:r>
              <a:rPr lang="en-US" dirty="0" smtClean="0">
                <a:solidFill>
                  <a:schemeClr val="tx1"/>
                </a:solidFill>
              </a:rPr>
              <a:t> </a:t>
            </a:r>
            <a:r>
              <a:rPr lang="en-US" dirty="0" err="1" smtClean="0">
                <a:solidFill>
                  <a:schemeClr val="tx1"/>
                </a:solidFill>
              </a:rPr>
              <a:t>Shrestha</a:t>
            </a:r>
            <a:r>
              <a:rPr lang="en-US" dirty="0" smtClean="0">
                <a:solidFill>
                  <a:schemeClr val="tx1"/>
                </a:solidFill>
              </a:rPr>
              <a:t> 	(065/BCT/531)</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 COLOR THRESHOLDING</a:t>
            </a:r>
            <a:endParaRPr lang="en-US" dirty="0"/>
          </a:p>
        </p:txBody>
      </p:sp>
      <p:sp>
        <p:nvSpPr>
          <p:cNvPr id="3" name="Content Placeholder 2"/>
          <p:cNvSpPr>
            <a:spLocks noGrp="1"/>
          </p:cNvSpPr>
          <p:nvPr>
            <p:ph idx="1"/>
          </p:nvPr>
        </p:nvSpPr>
        <p:spPr/>
        <p:txBody>
          <a:bodyPr/>
          <a:lstStyle/>
          <a:p>
            <a:pPr>
              <a:buNone/>
            </a:pPr>
            <a:endParaRPr lang="en-US" dirty="0"/>
          </a:p>
        </p:txBody>
      </p:sp>
      <p:sp>
        <p:nvSpPr>
          <p:cNvPr id="4" name="Rectangle 3"/>
          <p:cNvSpPr/>
          <p:nvPr/>
        </p:nvSpPr>
        <p:spPr>
          <a:xfrm>
            <a:off x="457200" y="1600200"/>
            <a:ext cx="20574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IMAGE</a:t>
            </a:r>
          </a:p>
          <a:p>
            <a:pPr algn="ctr"/>
            <a:r>
              <a:rPr lang="en-US" sz="2800" b="1" dirty="0" smtClean="0"/>
              <a:t>(RGB COLOR SPACE)</a:t>
            </a:r>
            <a:endParaRPr lang="en-US" sz="2800" b="1" dirty="0"/>
          </a:p>
        </p:txBody>
      </p:sp>
      <p:sp>
        <p:nvSpPr>
          <p:cNvPr id="6" name="Rectangle 5"/>
          <p:cNvSpPr/>
          <p:nvPr/>
        </p:nvSpPr>
        <p:spPr>
          <a:xfrm>
            <a:off x="3124200" y="1600200"/>
            <a:ext cx="2514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IMAGE </a:t>
            </a:r>
          </a:p>
          <a:p>
            <a:pPr algn="ctr"/>
            <a:r>
              <a:rPr lang="en-US" sz="2800" b="1" dirty="0" smtClean="0"/>
              <a:t>(</a:t>
            </a:r>
            <a:r>
              <a:rPr lang="en-US" sz="2800" b="1" dirty="0" err="1" smtClean="0"/>
              <a:t>YCbCr</a:t>
            </a:r>
            <a:r>
              <a:rPr lang="en-US" sz="2800" b="1" dirty="0" smtClean="0"/>
              <a:t> COLOR SPACE)</a:t>
            </a:r>
            <a:endParaRPr lang="en-US" sz="2800" b="1" dirty="0"/>
          </a:p>
        </p:txBody>
      </p:sp>
      <p:sp>
        <p:nvSpPr>
          <p:cNvPr id="7" name="Rectangle 6"/>
          <p:cNvSpPr/>
          <p:nvPr/>
        </p:nvSpPr>
        <p:spPr>
          <a:xfrm>
            <a:off x="6172200" y="4419600"/>
            <a:ext cx="25146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RESULT</a:t>
            </a:r>
            <a:endParaRPr lang="en-US" sz="2800" b="1" dirty="0"/>
          </a:p>
        </p:txBody>
      </p:sp>
      <p:cxnSp>
        <p:nvCxnSpPr>
          <p:cNvPr id="10" name="Elbow Connector 9"/>
          <p:cNvCxnSpPr/>
          <p:nvPr/>
        </p:nvCxnSpPr>
        <p:spPr>
          <a:xfrm rot="16200000" flipH="1">
            <a:off x="4552950" y="2609850"/>
            <a:ext cx="2895600" cy="723900"/>
          </a:xfrm>
          <a:prstGeom prst="bentConnector3">
            <a:avLst>
              <a:gd name="adj1" fmla="val 24937"/>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p:cNvCxnSpPr>
          <p:nvPr/>
        </p:nvCxnSpPr>
        <p:spPr>
          <a:xfrm>
            <a:off x="2514600" y="2438400"/>
            <a:ext cx="685800" cy="158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591300" y="2641937"/>
            <a:ext cx="1790700" cy="1015663"/>
          </a:xfrm>
          <a:prstGeom prst="rect">
            <a:avLst/>
          </a:prstGeom>
          <a:noFill/>
        </p:spPr>
        <p:txBody>
          <a:bodyPr wrap="square" rtlCol="0">
            <a:spAutoFit/>
          </a:bodyPr>
          <a:lstStyle/>
          <a:p>
            <a:r>
              <a:rPr lang="en-US" sz="2000" b="1" dirty="0" smtClean="0"/>
              <a:t>Y  =50 to 240 </a:t>
            </a:r>
          </a:p>
          <a:p>
            <a:r>
              <a:rPr lang="en-US" sz="2000" b="1" dirty="0" err="1" smtClean="0"/>
              <a:t>Cb</a:t>
            </a:r>
            <a:r>
              <a:rPr lang="en-US" sz="2000" b="1" dirty="0" smtClean="0"/>
              <a:t> =-50 to -5 </a:t>
            </a:r>
          </a:p>
          <a:p>
            <a:r>
              <a:rPr lang="en-US" sz="2000" b="1" dirty="0" smtClean="0"/>
              <a:t>Cr = 0 to 50</a:t>
            </a:r>
            <a:endParaRPr lang="en-US" sz="2000"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sp>
        <p:nvSpPr>
          <p:cNvPr id="8" name="TextBox 7"/>
          <p:cNvSpPr txBox="1"/>
          <p:nvPr/>
        </p:nvSpPr>
        <p:spPr>
          <a:xfrm>
            <a:off x="762000" y="5029200"/>
            <a:ext cx="2286000" cy="461665"/>
          </a:xfrm>
          <a:prstGeom prst="rect">
            <a:avLst/>
          </a:prstGeom>
          <a:noFill/>
        </p:spPr>
        <p:txBody>
          <a:bodyPr wrap="square" rtlCol="0">
            <a:spAutoFit/>
          </a:bodyPr>
          <a:lstStyle/>
          <a:p>
            <a:pPr algn="ctr"/>
            <a:r>
              <a:rPr lang="en-US" sz="2400" b="1" dirty="0" smtClean="0"/>
              <a:t>Original Image</a:t>
            </a:r>
            <a:endParaRPr lang="en-US" sz="2400" b="1" dirty="0"/>
          </a:p>
        </p:txBody>
      </p:sp>
      <p:sp>
        <p:nvSpPr>
          <p:cNvPr id="9" name="TextBox 8"/>
          <p:cNvSpPr txBox="1"/>
          <p:nvPr/>
        </p:nvSpPr>
        <p:spPr>
          <a:xfrm>
            <a:off x="5029200" y="5029200"/>
            <a:ext cx="3048000" cy="830997"/>
          </a:xfrm>
          <a:prstGeom prst="rect">
            <a:avLst/>
          </a:prstGeom>
          <a:noFill/>
        </p:spPr>
        <p:txBody>
          <a:bodyPr wrap="square" rtlCol="0">
            <a:spAutoFit/>
          </a:bodyPr>
          <a:lstStyle/>
          <a:p>
            <a:pPr algn="ctr"/>
            <a:r>
              <a:rPr lang="en-US" sz="2400" b="1" dirty="0" smtClean="0"/>
              <a:t>Result of Skin Region Detection</a:t>
            </a:r>
            <a:endParaRPr lang="en-US" sz="2400" b="1" dirty="0"/>
          </a:p>
        </p:txBody>
      </p:sp>
      <p:pic>
        <p:nvPicPr>
          <p:cNvPr id="1026" name="Picture 2"/>
          <p:cNvPicPr>
            <a:picLocks noChangeAspect="1" noChangeArrowheads="1"/>
          </p:cNvPicPr>
          <p:nvPr/>
        </p:nvPicPr>
        <p:blipFill>
          <a:blip r:embed="rId2"/>
          <a:srcRect/>
          <a:stretch>
            <a:fillRect/>
          </a:stretch>
        </p:blipFill>
        <p:spPr bwMode="auto">
          <a:xfrm>
            <a:off x="5181600" y="2057400"/>
            <a:ext cx="2800350" cy="261715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838200" y="1828800"/>
            <a:ext cx="2286000" cy="31471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 COLOR THRESHOLDING</a:t>
            </a:r>
            <a:endParaRPr lang="en-US" dirty="0"/>
          </a:p>
        </p:txBody>
      </p:sp>
      <p:sp>
        <p:nvSpPr>
          <p:cNvPr id="3" name="Content Placeholder 2"/>
          <p:cNvSpPr>
            <a:spLocks noGrp="1"/>
          </p:cNvSpPr>
          <p:nvPr>
            <p:ph idx="1"/>
          </p:nvPr>
        </p:nvSpPr>
        <p:spPr>
          <a:xfrm>
            <a:off x="457200" y="1371600"/>
            <a:ext cx="8229600" cy="4754563"/>
          </a:xfrm>
        </p:spPr>
        <p:txBody>
          <a:bodyPr/>
          <a:lstStyle/>
          <a:p>
            <a:pPr>
              <a:buNone/>
            </a:pPr>
            <a:r>
              <a:rPr lang="en-US" b="1" u="sng" dirty="0" smtClean="0"/>
              <a:t>Problem:</a:t>
            </a:r>
          </a:p>
          <a:p>
            <a:pPr>
              <a:buNone/>
            </a:pPr>
            <a:r>
              <a:rPr lang="en-US" dirty="0" smtClean="0"/>
              <a:t>The output of the skin color detection contains</a:t>
            </a:r>
          </a:p>
          <a:p>
            <a:pPr>
              <a:buNone/>
            </a:pPr>
            <a:r>
              <a:rPr lang="en-US" dirty="0" smtClean="0"/>
              <a:t>Noise and Hole.</a:t>
            </a:r>
          </a:p>
          <a:p>
            <a:pPr>
              <a:buNone/>
            </a:pPr>
            <a:endParaRPr lang="en-US" dirty="0"/>
          </a:p>
        </p:txBody>
      </p:sp>
      <p:sp>
        <p:nvSpPr>
          <p:cNvPr id="11" name="TextBox 10"/>
          <p:cNvSpPr txBox="1"/>
          <p:nvPr/>
        </p:nvSpPr>
        <p:spPr>
          <a:xfrm>
            <a:off x="2743200" y="4800600"/>
            <a:ext cx="990600" cy="461665"/>
          </a:xfrm>
          <a:prstGeom prst="rect">
            <a:avLst/>
          </a:prstGeom>
          <a:noFill/>
        </p:spPr>
        <p:txBody>
          <a:bodyPr wrap="square" rtlCol="0">
            <a:spAutoFit/>
          </a:bodyPr>
          <a:lstStyle/>
          <a:p>
            <a:r>
              <a:rPr lang="en-US" sz="2400" b="1" dirty="0" smtClean="0"/>
              <a:t>Noise</a:t>
            </a:r>
            <a:endParaRPr lang="en-US" sz="2400" b="1" dirty="0"/>
          </a:p>
        </p:txBody>
      </p:sp>
      <p:sp>
        <p:nvSpPr>
          <p:cNvPr id="7" name="TextBox 6"/>
          <p:cNvSpPr txBox="1"/>
          <p:nvPr/>
        </p:nvSpPr>
        <p:spPr>
          <a:xfrm>
            <a:off x="3200400" y="5715000"/>
            <a:ext cx="4343400" cy="707886"/>
          </a:xfrm>
          <a:prstGeom prst="rect">
            <a:avLst/>
          </a:prstGeom>
          <a:noFill/>
        </p:spPr>
        <p:txBody>
          <a:bodyPr wrap="square" rtlCol="0">
            <a:spAutoFit/>
          </a:bodyPr>
          <a:lstStyle/>
          <a:p>
            <a:pPr algn="ctr"/>
            <a:r>
              <a:rPr lang="en-US" sz="2000" b="1" dirty="0" smtClean="0"/>
              <a:t>Result obtained after applying Skin Color Thresholding</a:t>
            </a:r>
            <a:endParaRPr lang="en-US" sz="2000" b="1" dirty="0"/>
          </a:p>
        </p:txBody>
      </p:sp>
      <p:pic>
        <p:nvPicPr>
          <p:cNvPr id="13" name="Picture 3"/>
          <p:cNvPicPr>
            <a:picLocks noChangeAspect="1" noChangeArrowheads="1"/>
          </p:cNvPicPr>
          <p:nvPr/>
        </p:nvPicPr>
        <p:blipFill>
          <a:blip r:embed="rId2"/>
          <a:srcRect/>
          <a:stretch>
            <a:fillRect/>
          </a:stretch>
        </p:blipFill>
        <p:spPr bwMode="auto">
          <a:xfrm>
            <a:off x="4419600" y="2819400"/>
            <a:ext cx="2819400" cy="2634953"/>
          </a:xfrm>
          <a:prstGeom prst="rect">
            <a:avLst/>
          </a:prstGeom>
          <a:noFill/>
          <a:ln w="9525">
            <a:noFill/>
            <a:miter lim="800000"/>
            <a:headEnd/>
            <a:tailEnd/>
          </a:ln>
          <a:effectLst/>
        </p:spPr>
      </p:pic>
      <p:cxnSp>
        <p:nvCxnSpPr>
          <p:cNvPr id="14" name="Straight Arrow Connector 13"/>
          <p:cNvCxnSpPr/>
          <p:nvPr/>
        </p:nvCxnSpPr>
        <p:spPr>
          <a:xfrm flipV="1">
            <a:off x="3733800" y="4953000"/>
            <a:ext cx="1219200" cy="762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124200" y="3886200"/>
            <a:ext cx="2133600" cy="2286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209800" y="3962400"/>
            <a:ext cx="990600" cy="461665"/>
          </a:xfrm>
          <a:prstGeom prst="rect">
            <a:avLst/>
          </a:prstGeom>
          <a:noFill/>
        </p:spPr>
        <p:txBody>
          <a:bodyPr wrap="square" rtlCol="0">
            <a:spAutoFit/>
          </a:bodyPr>
          <a:lstStyle/>
          <a:p>
            <a:r>
              <a:rPr lang="en-US" sz="2400" b="1" dirty="0" smtClean="0"/>
              <a:t>Hole </a:t>
            </a:r>
            <a:endParaRPr lang="en-US" sz="2400" b="1" dirty="0"/>
          </a:p>
        </p:txBody>
      </p:sp>
    </p:spTree>
    <p:extLst>
      <p:ext uri="{BB962C8B-B14F-4D97-AF65-F5344CB8AC3E}">
        <p14:creationId xmlns:p14="http://schemas.microsoft.com/office/powerpoint/2010/main" val="501678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755775"/>
          </a:xfrm>
        </p:spPr>
        <p:txBody>
          <a:bodyPr>
            <a:normAutofit fontScale="90000"/>
          </a:bodyPr>
          <a:lstStyle/>
          <a:p>
            <a:r>
              <a:rPr lang="en-US" b="1" u="sng" dirty="0" smtClean="0"/>
              <a:t>Solution For Holes:</a:t>
            </a:r>
            <a:br>
              <a:rPr lang="en-US" b="1" u="sng" dirty="0" smtClean="0"/>
            </a:br>
            <a:r>
              <a:rPr lang="en-US" dirty="0" smtClean="0"/>
              <a:t/>
            </a:r>
            <a:br>
              <a:rPr lang="en-US" dirty="0" smtClean="0"/>
            </a:br>
            <a:r>
              <a:rPr lang="en-US" dirty="0" smtClean="0"/>
              <a:t>HOLE FILLING ALGORITHM</a:t>
            </a:r>
            <a:endParaRPr lang="en-US" dirty="0"/>
          </a:p>
        </p:txBody>
      </p:sp>
    </p:spTree>
    <p:extLst>
      <p:ext uri="{BB962C8B-B14F-4D97-AF65-F5344CB8AC3E}">
        <p14:creationId xmlns:p14="http://schemas.microsoft.com/office/powerpoint/2010/main" val="1042353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HOLE FILLING ALGORITHM</a:t>
            </a:r>
            <a:endParaRPr lang="en-US" dirty="0"/>
          </a:p>
        </p:txBody>
      </p:sp>
      <p:pic>
        <p:nvPicPr>
          <p:cNvPr id="5122" name="Picture 2"/>
          <p:cNvPicPr>
            <a:picLocks noChangeAspect="1" noChangeArrowheads="1"/>
          </p:cNvPicPr>
          <p:nvPr/>
        </p:nvPicPr>
        <p:blipFill>
          <a:blip r:embed="rId2"/>
          <a:srcRect/>
          <a:stretch>
            <a:fillRect/>
          </a:stretch>
        </p:blipFill>
        <p:spPr bwMode="auto">
          <a:xfrm>
            <a:off x="0" y="2057400"/>
            <a:ext cx="2853690" cy="29718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a:srcRect/>
          <a:stretch>
            <a:fillRect/>
          </a:stretch>
        </p:blipFill>
        <p:spPr bwMode="auto">
          <a:xfrm>
            <a:off x="2971800" y="2133600"/>
            <a:ext cx="2971800" cy="2777383"/>
          </a:xfrm>
          <a:prstGeom prst="rect">
            <a:avLst/>
          </a:prstGeom>
          <a:noFill/>
          <a:ln w="9525">
            <a:noFill/>
            <a:miter lim="800000"/>
            <a:headEnd/>
            <a:tailEnd/>
          </a:ln>
          <a:effectLst/>
        </p:spPr>
      </p:pic>
      <p:pic>
        <p:nvPicPr>
          <p:cNvPr id="5125" name="Picture 5"/>
          <p:cNvPicPr>
            <a:picLocks noChangeAspect="1" noChangeArrowheads="1"/>
          </p:cNvPicPr>
          <p:nvPr/>
        </p:nvPicPr>
        <p:blipFill>
          <a:blip r:embed="rId4"/>
          <a:srcRect/>
          <a:stretch>
            <a:fillRect/>
          </a:stretch>
        </p:blipFill>
        <p:spPr bwMode="auto">
          <a:xfrm>
            <a:off x="6419850" y="1981200"/>
            <a:ext cx="2724150" cy="2850735"/>
          </a:xfrm>
          <a:prstGeom prst="rect">
            <a:avLst/>
          </a:prstGeom>
          <a:noFill/>
          <a:ln w="9525">
            <a:noFill/>
            <a:miter lim="800000"/>
            <a:headEnd/>
            <a:tailEnd/>
          </a:ln>
          <a:effectLst/>
        </p:spPr>
      </p:pic>
      <p:sp>
        <p:nvSpPr>
          <p:cNvPr id="8" name="TextBox 7"/>
          <p:cNvSpPr txBox="1"/>
          <p:nvPr/>
        </p:nvSpPr>
        <p:spPr>
          <a:xfrm>
            <a:off x="0" y="5105400"/>
            <a:ext cx="2971800" cy="461665"/>
          </a:xfrm>
          <a:prstGeom prst="rect">
            <a:avLst/>
          </a:prstGeom>
          <a:noFill/>
        </p:spPr>
        <p:txBody>
          <a:bodyPr wrap="square" rtlCol="0">
            <a:spAutoFit/>
          </a:bodyPr>
          <a:lstStyle/>
          <a:p>
            <a:pPr algn="ctr"/>
            <a:r>
              <a:rPr lang="en-US" sz="2400" b="1" dirty="0" smtClean="0"/>
              <a:t>FACE MASK</a:t>
            </a:r>
            <a:endParaRPr lang="en-US" sz="2400" b="1" dirty="0"/>
          </a:p>
        </p:txBody>
      </p:sp>
      <p:sp>
        <p:nvSpPr>
          <p:cNvPr id="9" name="TextBox 8"/>
          <p:cNvSpPr txBox="1"/>
          <p:nvPr/>
        </p:nvSpPr>
        <p:spPr>
          <a:xfrm>
            <a:off x="2971800" y="5029200"/>
            <a:ext cx="2971800" cy="461665"/>
          </a:xfrm>
          <a:prstGeom prst="rect">
            <a:avLst/>
          </a:prstGeom>
          <a:noFill/>
        </p:spPr>
        <p:txBody>
          <a:bodyPr wrap="square" rtlCol="0">
            <a:spAutoFit/>
          </a:bodyPr>
          <a:lstStyle/>
          <a:p>
            <a:pPr algn="ctr"/>
            <a:r>
              <a:rPr lang="en-US" sz="2400" b="1" dirty="0" smtClean="0"/>
              <a:t>BOUNDARY</a:t>
            </a:r>
            <a:endParaRPr lang="en-US" sz="2400" b="1" dirty="0"/>
          </a:p>
        </p:txBody>
      </p:sp>
      <p:sp>
        <p:nvSpPr>
          <p:cNvPr id="10" name="TextBox 9"/>
          <p:cNvSpPr txBox="1"/>
          <p:nvPr/>
        </p:nvSpPr>
        <p:spPr>
          <a:xfrm>
            <a:off x="6172200" y="4800600"/>
            <a:ext cx="2971800" cy="830997"/>
          </a:xfrm>
          <a:prstGeom prst="rect">
            <a:avLst/>
          </a:prstGeom>
          <a:noFill/>
        </p:spPr>
        <p:txBody>
          <a:bodyPr wrap="square" rtlCol="0">
            <a:spAutoFit/>
          </a:bodyPr>
          <a:lstStyle/>
          <a:p>
            <a:pPr algn="ctr"/>
            <a:r>
              <a:rPr lang="en-US" sz="2400" b="1" dirty="0" smtClean="0"/>
              <a:t>FILLING IN X-DIRECTION</a:t>
            </a:r>
            <a:endParaRPr lang="en-US" sz="24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HOLE FILLING ALGORITHM</a:t>
            </a:r>
            <a:endParaRPr lang="en-US" dirty="0"/>
          </a:p>
        </p:txBody>
      </p:sp>
      <p:pic>
        <p:nvPicPr>
          <p:cNvPr id="6146" name="Picture 2"/>
          <p:cNvPicPr>
            <a:picLocks noChangeAspect="1" noChangeArrowheads="1"/>
          </p:cNvPicPr>
          <p:nvPr/>
        </p:nvPicPr>
        <p:blipFill>
          <a:blip r:embed="rId2"/>
          <a:srcRect/>
          <a:stretch>
            <a:fillRect/>
          </a:stretch>
        </p:blipFill>
        <p:spPr bwMode="auto">
          <a:xfrm>
            <a:off x="5181600" y="1752600"/>
            <a:ext cx="2895600" cy="2706168"/>
          </a:xfrm>
          <a:prstGeom prst="rect">
            <a:avLst/>
          </a:prstGeom>
          <a:noFill/>
          <a:ln w="9525">
            <a:noFill/>
            <a:miter lim="800000"/>
            <a:headEnd/>
            <a:tailEnd/>
          </a:ln>
          <a:effectLst/>
        </p:spPr>
      </p:pic>
      <p:pic>
        <p:nvPicPr>
          <p:cNvPr id="5" name="Picture 5"/>
          <p:cNvPicPr>
            <a:picLocks noChangeAspect="1" noChangeArrowheads="1"/>
          </p:cNvPicPr>
          <p:nvPr/>
        </p:nvPicPr>
        <p:blipFill>
          <a:blip r:embed="rId3"/>
          <a:srcRect/>
          <a:stretch>
            <a:fillRect/>
          </a:stretch>
        </p:blipFill>
        <p:spPr bwMode="auto">
          <a:xfrm>
            <a:off x="762000" y="1752600"/>
            <a:ext cx="2724150" cy="2850735"/>
          </a:xfrm>
          <a:prstGeom prst="rect">
            <a:avLst/>
          </a:prstGeom>
          <a:noFill/>
          <a:ln w="9525">
            <a:noFill/>
            <a:miter lim="800000"/>
            <a:headEnd/>
            <a:tailEnd/>
          </a:ln>
          <a:effectLst/>
        </p:spPr>
      </p:pic>
      <p:sp>
        <p:nvSpPr>
          <p:cNvPr id="6" name="TextBox 5"/>
          <p:cNvSpPr txBox="1"/>
          <p:nvPr/>
        </p:nvSpPr>
        <p:spPr>
          <a:xfrm>
            <a:off x="685800" y="4724400"/>
            <a:ext cx="2971800" cy="830997"/>
          </a:xfrm>
          <a:prstGeom prst="rect">
            <a:avLst/>
          </a:prstGeom>
          <a:noFill/>
        </p:spPr>
        <p:txBody>
          <a:bodyPr wrap="square" rtlCol="0">
            <a:spAutoFit/>
          </a:bodyPr>
          <a:lstStyle/>
          <a:p>
            <a:pPr algn="ctr"/>
            <a:r>
              <a:rPr lang="en-US" sz="2400" b="1" dirty="0" smtClean="0"/>
              <a:t>X-direction filled mask</a:t>
            </a:r>
            <a:endParaRPr lang="en-US" sz="2400" b="1" dirty="0"/>
          </a:p>
        </p:txBody>
      </p:sp>
      <p:sp>
        <p:nvSpPr>
          <p:cNvPr id="7" name="TextBox 6"/>
          <p:cNvSpPr txBox="1"/>
          <p:nvPr/>
        </p:nvSpPr>
        <p:spPr>
          <a:xfrm>
            <a:off x="5181600" y="4648200"/>
            <a:ext cx="2971800" cy="830997"/>
          </a:xfrm>
          <a:prstGeom prst="rect">
            <a:avLst/>
          </a:prstGeom>
          <a:noFill/>
        </p:spPr>
        <p:txBody>
          <a:bodyPr wrap="square" rtlCol="0">
            <a:spAutoFit/>
          </a:bodyPr>
          <a:lstStyle/>
          <a:p>
            <a:pPr algn="ctr"/>
            <a:r>
              <a:rPr lang="en-US" sz="2400" b="1" dirty="0" smtClean="0"/>
              <a:t>Y-direction filled mask</a:t>
            </a:r>
            <a:endParaRPr lang="en-US" sz="2400" b="1" dirty="0"/>
          </a:p>
        </p:txBody>
      </p:sp>
      <p:cxnSp>
        <p:nvCxnSpPr>
          <p:cNvPr id="8" name="Straight Arrow Connector 7"/>
          <p:cNvCxnSpPr/>
          <p:nvPr/>
        </p:nvCxnSpPr>
        <p:spPr>
          <a:xfrm rot="5400000" flipH="1" flipV="1">
            <a:off x="4381500" y="4152900"/>
            <a:ext cx="1524000" cy="12954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95600" y="5562600"/>
            <a:ext cx="2971800" cy="830997"/>
          </a:xfrm>
          <a:prstGeom prst="rect">
            <a:avLst/>
          </a:prstGeom>
          <a:noFill/>
        </p:spPr>
        <p:txBody>
          <a:bodyPr wrap="square" rtlCol="0">
            <a:spAutoFit/>
          </a:bodyPr>
          <a:lstStyle/>
          <a:p>
            <a:pPr algn="ctr"/>
            <a:r>
              <a:rPr lang="en-US" sz="2400" b="1" dirty="0" smtClean="0"/>
              <a:t>Area contributed by Noise</a:t>
            </a:r>
            <a:endParaRPr lang="en-US" sz="24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HOLE FILLING ISSUES</a:t>
            </a:r>
            <a:endParaRPr lang="en-US" dirty="0"/>
          </a:p>
        </p:txBody>
      </p:sp>
      <p:sp>
        <p:nvSpPr>
          <p:cNvPr id="3" name="Content Placeholder 2"/>
          <p:cNvSpPr>
            <a:spLocks noGrp="1"/>
          </p:cNvSpPr>
          <p:nvPr>
            <p:ph idx="1"/>
          </p:nvPr>
        </p:nvSpPr>
        <p:spPr/>
        <p:txBody>
          <a:bodyPr/>
          <a:lstStyle/>
          <a:p>
            <a:r>
              <a:rPr lang="en-US" dirty="0" smtClean="0"/>
              <a:t>Noises present in the mask may produce bad result.</a:t>
            </a:r>
          </a:p>
          <a:p>
            <a:r>
              <a:rPr lang="en-US" dirty="0" smtClean="0"/>
              <a:t>Noise reduction should be done first.</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755775"/>
          </a:xfrm>
        </p:spPr>
        <p:txBody>
          <a:bodyPr>
            <a:normAutofit fontScale="90000"/>
          </a:bodyPr>
          <a:lstStyle/>
          <a:p>
            <a:r>
              <a:rPr lang="en-US" b="1" u="sng" dirty="0" smtClean="0"/>
              <a:t>Solution For Noise:</a:t>
            </a:r>
            <a:br>
              <a:rPr lang="en-US" b="1" u="sng" dirty="0" smtClean="0"/>
            </a:br>
            <a:r>
              <a:rPr lang="en-US" dirty="0" smtClean="0"/>
              <a:t/>
            </a:r>
            <a:br>
              <a:rPr lang="en-US" dirty="0" smtClean="0"/>
            </a:br>
            <a:r>
              <a:rPr lang="en-US" dirty="0" smtClean="0"/>
              <a:t>PIXEL SHRINKING AND GROWING</a:t>
            </a:r>
            <a:endParaRPr lang="en-US" dirty="0"/>
          </a:p>
        </p:txBody>
      </p:sp>
    </p:spTree>
    <p:extLst>
      <p:ext uri="{BB962C8B-B14F-4D97-AF65-F5344CB8AC3E}">
        <p14:creationId xmlns:p14="http://schemas.microsoft.com/office/powerpoint/2010/main" val="1042353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SHRINKING AND GROWING</a:t>
            </a:r>
            <a:endParaRPr lang="en-US" dirty="0"/>
          </a:p>
        </p:txBody>
      </p:sp>
      <p:sp>
        <p:nvSpPr>
          <p:cNvPr id="14" name="TextBox 13"/>
          <p:cNvSpPr txBox="1"/>
          <p:nvPr/>
        </p:nvSpPr>
        <p:spPr>
          <a:xfrm>
            <a:off x="6172200" y="5265003"/>
            <a:ext cx="2209800" cy="830997"/>
          </a:xfrm>
          <a:prstGeom prst="rect">
            <a:avLst/>
          </a:prstGeom>
          <a:noFill/>
        </p:spPr>
        <p:txBody>
          <a:bodyPr wrap="square" rtlCol="0">
            <a:spAutoFit/>
          </a:bodyPr>
          <a:lstStyle/>
          <a:p>
            <a:pPr algn="ctr"/>
            <a:r>
              <a:rPr lang="en-US" sz="2400" b="1" dirty="0" smtClean="0"/>
              <a:t>After Shrinking and Growing</a:t>
            </a:r>
            <a:endParaRPr lang="en-US" sz="2400" b="1" dirty="0"/>
          </a:p>
        </p:txBody>
      </p:sp>
      <p:sp>
        <p:nvSpPr>
          <p:cNvPr id="12" name="TextBox 11"/>
          <p:cNvSpPr txBox="1"/>
          <p:nvPr/>
        </p:nvSpPr>
        <p:spPr>
          <a:xfrm>
            <a:off x="1447800" y="5334000"/>
            <a:ext cx="2971800" cy="830997"/>
          </a:xfrm>
          <a:prstGeom prst="rect">
            <a:avLst/>
          </a:prstGeom>
          <a:noFill/>
        </p:spPr>
        <p:txBody>
          <a:bodyPr wrap="square" rtlCol="0">
            <a:spAutoFit/>
          </a:bodyPr>
          <a:lstStyle/>
          <a:p>
            <a:pPr algn="ctr"/>
            <a:r>
              <a:rPr lang="en-US" sz="2400" b="1" dirty="0" smtClean="0"/>
              <a:t>Before Shrinking and Growing</a:t>
            </a:r>
            <a:endParaRPr lang="en-US" sz="2400" b="1"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981200"/>
            <a:ext cx="2209800" cy="2862226"/>
          </a:xfrm>
          <a:prstGeom prst="rect">
            <a:avLst/>
          </a:prstGeom>
        </p:spPr>
      </p:pic>
      <p:pic>
        <p:nvPicPr>
          <p:cNvPr id="3" name="Picture 2"/>
          <p:cNvPicPr>
            <a:picLocks noChangeAspect="1" noChangeArrowheads="1"/>
          </p:cNvPicPr>
          <p:nvPr/>
        </p:nvPicPr>
        <p:blipFill>
          <a:blip r:embed="rId3"/>
          <a:srcRect/>
          <a:stretch>
            <a:fillRect/>
          </a:stretch>
        </p:blipFill>
        <p:spPr bwMode="auto">
          <a:xfrm>
            <a:off x="1905000" y="2057400"/>
            <a:ext cx="2198648" cy="2889250"/>
          </a:xfrm>
          <a:prstGeom prst="rect">
            <a:avLst/>
          </a:prstGeom>
          <a:noFill/>
          <a:ln w="9525">
            <a:noFill/>
            <a:miter lim="800000"/>
            <a:headEnd/>
            <a:tailEnd/>
          </a:ln>
          <a:effectLst/>
        </p:spPr>
      </p:pic>
      <p:sp>
        <p:nvSpPr>
          <p:cNvPr id="18" name="Oval 17"/>
          <p:cNvSpPr/>
          <p:nvPr/>
        </p:nvSpPr>
        <p:spPr>
          <a:xfrm>
            <a:off x="1769853" y="3422650"/>
            <a:ext cx="381000" cy="6858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72200" y="3276600"/>
            <a:ext cx="381000" cy="6858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09600" y="1371600"/>
            <a:ext cx="1524000" cy="769441"/>
          </a:xfrm>
          <a:prstGeom prst="rect">
            <a:avLst/>
          </a:prstGeom>
          <a:noFill/>
        </p:spPr>
        <p:txBody>
          <a:bodyPr wrap="square" rtlCol="0">
            <a:spAutoFit/>
          </a:bodyPr>
          <a:lstStyle/>
          <a:p>
            <a:r>
              <a:rPr lang="en-US" sz="2200" b="1" dirty="0" smtClean="0"/>
              <a:t>Presence of Noise</a:t>
            </a:r>
            <a:endParaRPr lang="en-US" sz="2200" b="1" dirty="0"/>
          </a:p>
        </p:txBody>
      </p:sp>
      <p:sp>
        <p:nvSpPr>
          <p:cNvPr id="22" name="TextBox 21"/>
          <p:cNvSpPr txBox="1"/>
          <p:nvPr/>
        </p:nvSpPr>
        <p:spPr>
          <a:xfrm>
            <a:off x="5029200" y="1371600"/>
            <a:ext cx="1524000" cy="769441"/>
          </a:xfrm>
          <a:prstGeom prst="rect">
            <a:avLst/>
          </a:prstGeom>
          <a:noFill/>
        </p:spPr>
        <p:txBody>
          <a:bodyPr wrap="square" rtlCol="0">
            <a:spAutoFit/>
          </a:bodyPr>
          <a:lstStyle/>
          <a:p>
            <a:r>
              <a:rPr lang="en-US" sz="2200" b="1" dirty="0" smtClean="0"/>
              <a:t>Removal of Noise</a:t>
            </a:r>
            <a:endParaRPr lang="en-US" sz="2200" b="1" dirty="0"/>
          </a:p>
        </p:txBody>
      </p:sp>
      <p:cxnSp>
        <p:nvCxnSpPr>
          <p:cNvPr id="24" name="Straight Arrow Connector 23"/>
          <p:cNvCxnSpPr>
            <a:endCxn id="18" idx="1"/>
          </p:cNvCxnSpPr>
          <p:nvPr/>
        </p:nvCxnSpPr>
        <p:spPr>
          <a:xfrm rot="16200000" flipH="1">
            <a:off x="789583" y="2487016"/>
            <a:ext cx="1389483" cy="68264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H="1">
            <a:off x="5184742" y="2487018"/>
            <a:ext cx="1389483" cy="68264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17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SHRINKING</a:t>
            </a:r>
            <a:endParaRPr lang="en-US" dirty="0"/>
          </a:p>
        </p:txBody>
      </p:sp>
      <p:pic>
        <p:nvPicPr>
          <p:cNvPr id="2050" name="Picture 2" descr="G:\MypHotos\edgedetect\pixelshrinking\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950" y="1752601"/>
            <a:ext cx="20002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G:\MypHotos\edgedetect\pixelshrinking\33.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20574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G:\MypHotos\edgedetect\pixelshrinking\gg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752601"/>
            <a:ext cx="2133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62000" y="4800600"/>
            <a:ext cx="7696200" cy="954107"/>
          </a:xfrm>
          <a:prstGeom prst="rect">
            <a:avLst/>
          </a:prstGeom>
          <a:noFill/>
        </p:spPr>
        <p:txBody>
          <a:bodyPr wrap="square" rtlCol="0">
            <a:spAutoFit/>
          </a:bodyPr>
          <a:lstStyle/>
          <a:p>
            <a:pPr algn="ctr"/>
            <a:r>
              <a:rPr lang="en-US" sz="2800" b="1" dirty="0" smtClean="0"/>
              <a:t>The figures show the results of the “shrinking” algorithm</a:t>
            </a:r>
            <a:endParaRPr lang="en-US" sz="2800" b="1" dirty="0"/>
          </a:p>
        </p:txBody>
      </p:sp>
    </p:spTree>
    <p:extLst>
      <p:ext uri="{BB962C8B-B14F-4D97-AF65-F5344CB8AC3E}">
        <p14:creationId xmlns:p14="http://schemas.microsoft.com/office/powerpoint/2010/main" val="8919762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133600"/>
            <a:ext cx="8229600" cy="1752600"/>
          </a:xfrm>
        </p:spPr>
        <p:txBody>
          <a:bodyPr>
            <a:normAutofit fontScale="90000"/>
          </a:bodyPr>
          <a:lstStyle/>
          <a:p>
            <a:pPr algn="l"/>
            <a:r>
              <a:rPr lang="en-US" dirty="0" smtClean="0"/>
              <a:t>Face Replacement System is a system</a:t>
            </a:r>
            <a:br>
              <a:rPr lang="en-US" dirty="0" smtClean="0"/>
            </a:br>
            <a:r>
              <a:rPr lang="en-US" dirty="0" smtClean="0"/>
              <a:t>which replaces human faces in still images.</a:t>
            </a:r>
            <a:endParaRPr lang="en-US" dirty="0"/>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INTRODUCTION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GROWING</a:t>
            </a:r>
            <a:endParaRPr lang="en-US" dirty="0"/>
          </a:p>
        </p:txBody>
      </p:sp>
      <p:sp>
        <p:nvSpPr>
          <p:cNvPr id="3" name="Content Placeholder 2"/>
          <p:cNvSpPr>
            <a:spLocks noGrp="1"/>
          </p:cNvSpPr>
          <p:nvPr>
            <p:ph idx="1"/>
          </p:nvPr>
        </p:nvSpPr>
        <p:spPr>
          <a:xfrm>
            <a:off x="457200" y="2133600"/>
            <a:ext cx="8229600" cy="1524000"/>
          </a:xfrm>
        </p:spPr>
        <p:txBody>
          <a:bodyPr>
            <a:noAutofit/>
          </a:bodyPr>
          <a:lstStyle/>
          <a:p>
            <a:pPr>
              <a:buNone/>
            </a:pPr>
            <a:r>
              <a:rPr lang="en-US" sz="4000" dirty="0" smtClean="0"/>
              <a:t>“Growing” algorithm restores the</a:t>
            </a:r>
          </a:p>
          <a:p>
            <a:pPr>
              <a:buNone/>
            </a:pPr>
            <a:r>
              <a:rPr lang="en-US" sz="4000" dirty="0" smtClean="0"/>
              <a:t>original shape and size of the image.</a:t>
            </a:r>
            <a:endParaRPr lang="en-US" sz="4000" dirty="0"/>
          </a:p>
        </p:txBody>
      </p:sp>
    </p:spTree>
    <p:extLst>
      <p:ext uri="{BB962C8B-B14F-4D97-AF65-F5344CB8AC3E}">
        <p14:creationId xmlns:p14="http://schemas.microsoft.com/office/powerpoint/2010/main" val="39224707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OF GROWING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600202"/>
            <a:ext cx="1981200" cy="266699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600201"/>
            <a:ext cx="1967785"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1600201"/>
            <a:ext cx="1981200" cy="26670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1600201"/>
            <a:ext cx="1962150" cy="2667000"/>
          </a:xfrm>
          <a:prstGeom prst="rect">
            <a:avLst/>
          </a:prstGeom>
        </p:spPr>
      </p:pic>
      <p:sp>
        <p:nvSpPr>
          <p:cNvPr id="12" name="TextBox 11"/>
          <p:cNvSpPr txBox="1"/>
          <p:nvPr/>
        </p:nvSpPr>
        <p:spPr>
          <a:xfrm>
            <a:off x="381000" y="5334000"/>
            <a:ext cx="8515350" cy="523220"/>
          </a:xfrm>
          <a:prstGeom prst="rect">
            <a:avLst/>
          </a:prstGeom>
          <a:noFill/>
        </p:spPr>
        <p:txBody>
          <a:bodyPr wrap="square" rtlCol="0">
            <a:spAutoFit/>
          </a:bodyPr>
          <a:lstStyle/>
          <a:p>
            <a:r>
              <a:rPr lang="en-US" sz="2800" b="1" dirty="0" smtClean="0"/>
              <a:t>The figures show the results of the “growing” algorithm</a:t>
            </a:r>
            <a:endParaRPr lang="en-US" sz="2800" b="1" dirty="0"/>
          </a:p>
        </p:txBody>
      </p:sp>
    </p:spTree>
    <p:extLst>
      <p:ext uri="{BB962C8B-B14F-4D97-AF65-F5344CB8AC3E}">
        <p14:creationId xmlns:p14="http://schemas.microsoft.com/office/powerpoint/2010/main" val="25317343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2.EDGE BASED FACE EXTRACTION</a:t>
            </a:r>
            <a:endParaRPr lang="en-US" dirty="0"/>
          </a:p>
        </p:txBody>
      </p:sp>
      <p:sp>
        <p:nvSpPr>
          <p:cNvPr id="5" name="Subtitle 4"/>
          <p:cNvSpPr>
            <a:spLocks noGrp="1"/>
          </p:cNvSpPr>
          <p:nvPr>
            <p:ph type="subTitle" idx="1"/>
          </p:nvPr>
        </p:nvSpPr>
        <p:spPr/>
        <p:txBody>
          <a:bodyPr>
            <a:normAutofit/>
          </a:bodyPr>
          <a:lstStyle/>
          <a:p>
            <a:r>
              <a:rPr lang="en-US" sz="4000" b="1" dirty="0" smtClean="0"/>
              <a:t>CANNY EDGE DETECTION</a:t>
            </a:r>
            <a:endParaRPr lang="en-US" sz="4000" b="1" dirty="0"/>
          </a:p>
        </p:txBody>
      </p:sp>
    </p:spTree>
    <p:extLst>
      <p:ext uri="{BB962C8B-B14F-4D97-AF65-F5344CB8AC3E}">
        <p14:creationId xmlns:p14="http://schemas.microsoft.com/office/powerpoint/2010/main" val="27553636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CANNY EDGE DETECTION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1685660"/>
              </p:ext>
            </p:extLst>
          </p:nvPr>
        </p:nvGraphicFramePr>
        <p:xfrm>
          <a:off x="771523" y="1483995"/>
          <a:ext cx="7839076" cy="4840605"/>
        </p:xfrm>
        <a:graphic>
          <a:graphicData uri="http://schemas.openxmlformats.org/drawingml/2006/table">
            <a:tbl>
              <a:tblPr/>
              <a:tblGrid>
                <a:gridCol w="3919538"/>
                <a:gridCol w="3919538"/>
              </a:tblGrid>
              <a:tr h="3485496">
                <a:tc>
                  <a:txBody>
                    <a:bodyPr/>
                    <a:lstStyle/>
                    <a:p>
                      <a:endParaRPr lang="en-US"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55109">
                <a:tc>
                  <a:txBody>
                    <a:bodyPr/>
                    <a:lstStyle/>
                    <a:p>
                      <a:pPr algn="ctr"/>
                      <a:r>
                        <a:rPr lang="en-US" dirty="0" smtClean="0"/>
                        <a:t>    </a:t>
                      </a:r>
                      <a:r>
                        <a:rPr lang="en-US" sz="2400" b="1" dirty="0" smtClean="0"/>
                        <a:t>Input Image</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    </a:t>
                      </a:r>
                      <a:r>
                        <a:rPr lang="en-US" sz="2400" b="1" dirty="0" smtClean="0"/>
                        <a:t>Output Image</a:t>
                      </a:r>
                    </a:p>
                    <a:p>
                      <a:pPr algn="ctr"/>
                      <a:r>
                        <a:rPr lang="en-US" sz="2400" b="1" dirty="0" smtClean="0"/>
                        <a:t>    (Low threshold = 1</a:t>
                      </a:r>
                    </a:p>
                    <a:p>
                      <a:pPr algn="ctr"/>
                      <a:r>
                        <a:rPr lang="en-US" sz="2400" b="1" dirty="0" smtClean="0"/>
                        <a:t>      High</a:t>
                      </a:r>
                      <a:r>
                        <a:rPr lang="en-US" sz="2400" b="1" baseline="0" dirty="0" smtClean="0"/>
                        <a:t> threshold = 4</a:t>
                      </a:r>
                      <a:r>
                        <a:rPr lang="en-US" sz="2400" b="1" dirty="0" smtClean="0"/>
                        <a:t>)</a:t>
                      </a: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3657600" cy="3200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524000"/>
            <a:ext cx="3733800" cy="3276600"/>
          </a:xfrm>
          <a:prstGeom prst="rect">
            <a:avLst/>
          </a:prstGeom>
        </p:spPr>
      </p:pic>
    </p:spTree>
    <p:extLst>
      <p:ext uri="{BB962C8B-B14F-4D97-AF65-F5344CB8AC3E}">
        <p14:creationId xmlns:p14="http://schemas.microsoft.com/office/powerpoint/2010/main" val="40257390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524000"/>
            <a:ext cx="3378200" cy="383908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457200"/>
            <a:ext cx="3989284" cy="5105400"/>
          </a:xfrm>
          <a:prstGeom prst="rect">
            <a:avLst/>
          </a:prstGeom>
        </p:spPr>
      </p:pic>
      <p:sp>
        <p:nvSpPr>
          <p:cNvPr id="12" name="TextBox 11"/>
          <p:cNvSpPr txBox="1"/>
          <p:nvPr/>
        </p:nvSpPr>
        <p:spPr>
          <a:xfrm>
            <a:off x="609600" y="5638800"/>
            <a:ext cx="3657600" cy="461665"/>
          </a:xfrm>
          <a:prstGeom prst="rect">
            <a:avLst/>
          </a:prstGeom>
          <a:noFill/>
        </p:spPr>
        <p:txBody>
          <a:bodyPr wrap="square" rtlCol="0">
            <a:spAutoFit/>
          </a:bodyPr>
          <a:lstStyle/>
          <a:p>
            <a:r>
              <a:rPr lang="en-US" sz="2400" b="1" dirty="0" smtClean="0"/>
              <a:t>Separation between eyes</a:t>
            </a:r>
            <a:endParaRPr lang="en-US" sz="2400" b="1" dirty="0"/>
          </a:p>
        </p:txBody>
      </p:sp>
      <p:sp>
        <p:nvSpPr>
          <p:cNvPr id="13" name="TextBox 12"/>
          <p:cNvSpPr txBox="1"/>
          <p:nvPr/>
        </p:nvSpPr>
        <p:spPr>
          <a:xfrm>
            <a:off x="4724400" y="5638800"/>
            <a:ext cx="3657600" cy="461665"/>
          </a:xfrm>
          <a:prstGeom prst="rect">
            <a:avLst/>
          </a:prstGeom>
          <a:noFill/>
        </p:spPr>
        <p:txBody>
          <a:bodyPr wrap="square" rtlCol="0">
            <a:spAutoFit/>
          </a:bodyPr>
          <a:lstStyle/>
          <a:p>
            <a:pPr algn="ctr"/>
            <a:r>
              <a:rPr lang="en-US" sz="2400" b="1" dirty="0" smtClean="0"/>
              <a:t>Rectangle around the face</a:t>
            </a:r>
            <a:endParaRPr lang="en-US" sz="2400" b="1" dirty="0"/>
          </a:p>
        </p:txBody>
      </p:sp>
    </p:spTree>
    <p:extLst>
      <p:ext uri="{BB962C8B-B14F-4D97-AF65-F5344CB8AC3E}">
        <p14:creationId xmlns:p14="http://schemas.microsoft.com/office/powerpoint/2010/main" val="34509439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6600" y="25400"/>
            <a:ext cx="2044700" cy="5981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0"/>
            <a:ext cx="2133600" cy="6019800"/>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5181600"/>
            <a:ext cx="4800600" cy="161329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524000"/>
            <a:ext cx="3505200" cy="36576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4575" y="152400"/>
            <a:ext cx="3781425" cy="1143000"/>
          </a:xfrm>
          <a:prstGeom prst="rect">
            <a:avLst/>
          </a:prstGeom>
        </p:spPr>
      </p:pic>
    </p:spTree>
    <p:extLst>
      <p:ext uri="{BB962C8B-B14F-4D97-AF65-F5344CB8AC3E}">
        <p14:creationId xmlns:p14="http://schemas.microsoft.com/office/powerpoint/2010/main" val="13764094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OUTPUT OF CANNY EDGE DETECTION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809750"/>
            <a:ext cx="3028950" cy="41148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143000"/>
            <a:ext cx="3048000" cy="5143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209800"/>
            <a:ext cx="762000" cy="36004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209800"/>
            <a:ext cx="685800" cy="3733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6124575"/>
            <a:ext cx="3048000" cy="514350"/>
          </a:xfrm>
          <a:prstGeom prst="rect">
            <a:avLst/>
          </a:prstGeom>
        </p:spPr>
      </p:pic>
    </p:spTree>
    <p:extLst>
      <p:ext uri="{BB962C8B-B14F-4D97-AF65-F5344CB8AC3E}">
        <p14:creationId xmlns:p14="http://schemas.microsoft.com/office/powerpoint/2010/main" val="34324903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LONGEST EDGE DETECTION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4876800"/>
            <a:ext cx="5181600" cy="6858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67000"/>
            <a:ext cx="5181600" cy="914400"/>
          </a:xfrm>
          <a:prstGeom prst="rect">
            <a:avLst/>
          </a:prstGeom>
        </p:spPr>
      </p:pic>
      <p:sp>
        <p:nvSpPr>
          <p:cNvPr id="22" name="TextBox 21"/>
          <p:cNvSpPr txBox="1"/>
          <p:nvPr/>
        </p:nvSpPr>
        <p:spPr>
          <a:xfrm>
            <a:off x="2286000" y="3733800"/>
            <a:ext cx="5029200" cy="461665"/>
          </a:xfrm>
          <a:prstGeom prst="rect">
            <a:avLst/>
          </a:prstGeom>
          <a:noFill/>
        </p:spPr>
        <p:txBody>
          <a:bodyPr wrap="square" rtlCol="0">
            <a:spAutoFit/>
          </a:bodyPr>
          <a:lstStyle/>
          <a:p>
            <a:pPr algn="ctr"/>
            <a:r>
              <a:rPr lang="en-US" sz="2400" b="1" dirty="0" smtClean="0"/>
              <a:t>Output after Canny Edge Detection</a:t>
            </a:r>
            <a:endParaRPr lang="en-US" sz="2400" b="1" dirty="0"/>
          </a:p>
        </p:txBody>
      </p:sp>
      <p:sp>
        <p:nvSpPr>
          <p:cNvPr id="23" name="TextBox 22"/>
          <p:cNvSpPr txBox="1"/>
          <p:nvPr/>
        </p:nvSpPr>
        <p:spPr>
          <a:xfrm>
            <a:off x="3962400" y="5562600"/>
            <a:ext cx="3276600" cy="461665"/>
          </a:xfrm>
          <a:prstGeom prst="rect">
            <a:avLst/>
          </a:prstGeom>
          <a:noFill/>
        </p:spPr>
        <p:txBody>
          <a:bodyPr wrap="square" rtlCol="0">
            <a:spAutoFit/>
          </a:bodyPr>
          <a:lstStyle/>
          <a:p>
            <a:r>
              <a:rPr lang="en-US" sz="2400" b="1" dirty="0" smtClean="0"/>
              <a:t>Longest edge</a:t>
            </a:r>
            <a:endParaRPr lang="en-US" sz="2400" b="1" dirty="0"/>
          </a:p>
        </p:txBody>
      </p:sp>
      <p:sp>
        <p:nvSpPr>
          <p:cNvPr id="24" name="TextBox 23"/>
          <p:cNvSpPr txBox="1"/>
          <p:nvPr/>
        </p:nvSpPr>
        <p:spPr>
          <a:xfrm>
            <a:off x="838200" y="1219200"/>
            <a:ext cx="7696200" cy="1077218"/>
          </a:xfrm>
          <a:prstGeom prst="rect">
            <a:avLst/>
          </a:prstGeom>
          <a:noFill/>
        </p:spPr>
        <p:txBody>
          <a:bodyPr wrap="square" rtlCol="0">
            <a:spAutoFit/>
          </a:bodyPr>
          <a:lstStyle/>
          <a:p>
            <a:r>
              <a:rPr lang="en-US" sz="3200" dirty="0" smtClean="0"/>
              <a:t>Longest edges are considered to be parts of the face boundary.</a:t>
            </a:r>
            <a:endParaRPr lang="en-US" sz="3200" dirty="0"/>
          </a:p>
        </p:txBody>
      </p:sp>
    </p:spTree>
    <p:extLst>
      <p:ext uri="{BB962C8B-B14F-4D97-AF65-F5344CB8AC3E}">
        <p14:creationId xmlns:p14="http://schemas.microsoft.com/office/powerpoint/2010/main" val="14978035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LONGEST EDGES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5600" y="1600200"/>
            <a:ext cx="2971800" cy="3657600"/>
          </a:xfrm>
        </p:spPr>
      </p:pic>
      <p:sp>
        <p:nvSpPr>
          <p:cNvPr id="5" name="TextBox 4"/>
          <p:cNvSpPr txBox="1"/>
          <p:nvPr/>
        </p:nvSpPr>
        <p:spPr>
          <a:xfrm>
            <a:off x="1295400" y="5715000"/>
            <a:ext cx="7010400" cy="461665"/>
          </a:xfrm>
          <a:prstGeom prst="rect">
            <a:avLst/>
          </a:prstGeom>
          <a:noFill/>
        </p:spPr>
        <p:txBody>
          <a:bodyPr wrap="square" rtlCol="0">
            <a:spAutoFit/>
          </a:bodyPr>
          <a:lstStyle/>
          <a:p>
            <a:r>
              <a:rPr lang="en-US" sz="2400" b="1" dirty="0" smtClean="0"/>
              <a:t>Edge map of longest edges of four region of face.</a:t>
            </a:r>
            <a:endParaRPr lang="en-US" sz="2400" b="1" dirty="0"/>
          </a:p>
        </p:txBody>
      </p:sp>
    </p:spTree>
    <p:extLst>
      <p:ext uri="{BB962C8B-B14F-4D97-AF65-F5344CB8AC3E}">
        <p14:creationId xmlns:p14="http://schemas.microsoft.com/office/powerpoint/2010/main" val="9775650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Algorithm</a:t>
            </a:r>
            <a:endParaRPr lang="en-US" dirty="0"/>
          </a:p>
        </p:txBody>
      </p:sp>
      <p:sp>
        <p:nvSpPr>
          <p:cNvPr id="3" name="Content Placeholder 2"/>
          <p:cNvSpPr>
            <a:spLocks noGrp="1"/>
          </p:cNvSpPr>
          <p:nvPr>
            <p:ph idx="1"/>
          </p:nvPr>
        </p:nvSpPr>
        <p:spPr/>
        <p:txBody>
          <a:bodyPr/>
          <a:lstStyle/>
          <a:p>
            <a:r>
              <a:rPr lang="en-US" dirty="0" smtClean="0"/>
              <a:t>It was used to find the thresholds for Canny Edge Detection that give the longest edges.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dirty="0" smtClean="0"/>
              <a:t>To implement skin color </a:t>
            </a:r>
            <a:r>
              <a:rPr lang="en-US" dirty="0" err="1" smtClean="0"/>
              <a:t>thresholding</a:t>
            </a:r>
            <a:r>
              <a:rPr lang="en-US" dirty="0" smtClean="0"/>
              <a:t>, snake algorithm and edge detection for face extraction </a:t>
            </a:r>
          </a:p>
          <a:p>
            <a:pPr lvl="0"/>
            <a:r>
              <a:rPr lang="en-US" dirty="0" smtClean="0"/>
              <a:t>To implement warping, region growing, shifting, color consistency and blending for face replacement</a:t>
            </a:r>
          </a:p>
          <a:p>
            <a:pPr lvl="0"/>
            <a:r>
              <a:rPr lang="en-US" dirty="0" smtClean="0"/>
              <a:t>To develop a face replacement application based on above algorithms </a:t>
            </a:r>
          </a:p>
          <a:p>
            <a:pPr lvl="0"/>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Contour Model </a:t>
            </a:r>
            <a:endParaRPr lang="en-US" dirty="0"/>
          </a:p>
        </p:txBody>
      </p:sp>
      <p:sp>
        <p:nvSpPr>
          <p:cNvPr id="3" name="Content Placeholder 2"/>
          <p:cNvSpPr>
            <a:spLocks noGrp="1"/>
          </p:cNvSpPr>
          <p:nvPr>
            <p:ph idx="1"/>
          </p:nvPr>
        </p:nvSpPr>
        <p:spPr/>
        <p:txBody>
          <a:bodyPr/>
          <a:lstStyle/>
          <a:p>
            <a:r>
              <a:rPr lang="en-US" dirty="0" smtClean="0"/>
              <a:t>The output of the edge map of the longest edges were supposed to be treated with the active contour model or Hough transform in order to find the continuity in the edges.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All the thresholds in the Canny Edge Detection provide the longest edges with the similar length.</a:t>
            </a:r>
          </a:p>
          <a:p>
            <a:r>
              <a:rPr lang="en-US" dirty="0" smtClean="0"/>
              <a:t>This process consumes too much time</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r>
              <a:rPr lang="en-US" dirty="0" smtClean="0"/>
              <a:t>Adaptive active contour algorithm(Snake algorithm)</a:t>
            </a:r>
          </a:p>
          <a:p>
            <a:r>
              <a:rPr lang="en-US" dirty="0" smtClean="0"/>
              <a:t>The result that was supposed to be obtained from above all methods of Canny Edge Detection, Genetic algorithm and active contour model was easily obtained by applying only Snake Algorithm</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3. Adaptive Active Contour Model</a:t>
            </a:r>
            <a:endParaRPr lang="en-US" dirty="0"/>
          </a:p>
        </p:txBody>
      </p:sp>
      <p:sp>
        <p:nvSpPr>
          <p:cNvPr id="7" name="Subtitle 6"/>
          <p:cNvSpPr>
            <a:spLocks noGrp="1"/>
          </p:cNvSpPr>
          <p:nvPr>
            <p:ph type="subTitle" idx="1"/>
          </p:nvPr>
        </p:nvSpPr>
        <p:spPr/>
        <p:txBody>
          <a:bodyPr/>
          <a:lstStyle/>
          <a:p>
            <a:r>
              <a:rPr lang="en-US" b="1" dirty="0" smtClean="0">
                <a:solidFill>
                  <a:schemeClr val="tx1"/>
                </a:solidFill>
              </a:rPr>
              <a:t>(Snake Algorithm)</a:t>
            </a:r>
            <a:endParaRPr lang="en-US" b="1" dirty="0">
              <a:solidFill>
                <a:schemeClr val="tx1"/>
              </a:solidFill>
            </a:endParaRPr>
          </a:p>
        </p:txBody>
      </p:sp>
    </p:spTree>
    <p:extLst>
      <p:ext uri="{BB962C8B-B14F-4D97-AF65-F5344CB8AC3E}">
        <p14:creationId xmlns:p14="http://schemas.microsoft.com/office/powerpoint/2010/main" val="271979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1"/>
            <a:ext cx="8229600" cy="4191000"/>
          </a:xfrm>
        </p:spPr>
        <p:txBody>
          <a:bodyPr/>
          <a:lstStyle/>
          <a:p>
            <a:r>
              <a:rPr lang="en-US" dirty="0" smtClean="0"/>
              <a:t>Skin color </a:t>
            </a:r>
            <a:r>
              <a:rPr lang="en-US" dirty="0" err="1" smtClean="0"/>
              <a:t>thresholding</a:t>
            </a:r>
            <a:r>
              <a:rPr lang="en-US" dirty="0" smtClean="0"/>
              <a:t> doesn’t give fine output for the faces with shadows.</a:t>
            </a:r>
          </a:p>
          <a:p>
            <a:pPr marL="0" indent="0">
              <a:buNone/>
            </a:pPr>
            <a:endParaRPr lang="en-US" dirty="0" smtClean="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743200"/>
            <a:ext cx="1752600" cy="24625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43200"/>
            <a:ext cx="2156661" cy="2438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275" y="2743201"/>
            <a:ext cx="1695526" cy="2437318"/>
          </a:xfrm>
          <a:prstGeom prst="rect">
            <a:avLst/>
          </a:prstGeom>
        </p:spPr>
      </p:pic>
      <p:sp>
        <p:nvSpPr>
          <p:cNvPr id="13" name="TextBox 12"/>
          <p:cNvSpPr txBox="1"/>
          <p:nvPr/>
        </p:nvSpPr>
        <p:spPr>
          <a:xfrm>
            <a:off x="533400" y="5943600"/>
            <a:ext cx="2133600" cy="461665"/>
          </a:xfrm>
          <a:prstGeom prst="rect">
            <a:avLst/>
          </a:prstGeom>
          <a:noFill/>
        </p:spPr>
        <p:txBody>
          <a:bodyPr wrap="square" rtlCol="0">
            <a:spAutoFit/>
          </a:bodyPr>
          <a:lstStyle/>
          <a:p>
            <a:r>
              <a:rPr lang="en-US" sz="2400" b="1" dirty="0" smtClean="0"/>
              <a:t>Original Image</a:t>
            </a:r>
            <a:endParaRPr lang="en-US" sz="2400" b="1" dirty="0"/>
          </a:p>
        </p:txBody>
      </p:sp>
      <p:sp>
        <p:nvSpPr>
          <p:cNvPr id="14" name="TextBox 13"/>
          <p:cNvSpPr txBox="1"/>
          <p:nvPr/>
        </p:nvSpPr>
        <p:spPr>
          <a:xfrm>
            <a:off x="3200400" y="5791200"/>
            <a:ext cx="3048000" cy="830997"/>
          </a:xfrm>
          <a:prstGeom prst="rect">
            <a:avLst/>
          </a:prstGeom>
          <a:noFill/>
        </p:spPr>
        <p:txBody>
          <a:bodyPr wrap="square" rtlCol="0">
            <a:spAutoFit/>
          </a:bodyPr>
          <a:lstStyle/>
          <a:p>
            <a:pPr algn="ctr"/>
            <a:r>
              <a:rPr lang="en-US" sz="2400" b="1" dirty="0" smtClean="0"/>
              <a:t>Result of skin color </a:t>
            </a:r>
            <a:r>
              <a:rPr lang="en-US" sz="2400" b="1" dirty="0" err="1" smtClean="0"/>
              <a:t>thresholding</a:t>
            </a:r>
            <a:endParaRPr lang="en-US" sz="2400" b="1" dirty="0"/>
          </a:p>
        </p:txBody>
      </p:sp>
      <p:sp>
        <p:nvSpPr>
          <p:cNvPr id="16" name="TextBox 15"/>
          <p:cNvSpPr txBox="1"/>
          <p:nvPr/>
        </p:nvSpPr>
        <p:spPr>
          <a:xfrm>
            <a:off x="6019800" y="5791200"/>
            <a:ext cx="3048000" cy="830997"/>
          </a:xfrm>
          <a:prstGeom prst="rect">
            <a:avLst/>
          </a:prstGeom>
          <a:noFill/>
        </p:spPr>
        <p:txBody>
          <a:bodyPr wrap="square" rtlCol="0">
            <a:spAutoFit/>
          </a:bodyPr>
          <a:lstStyle/>
          <a:p>
            <a:pPr algn="ctr"/>
            <a:r>
              <a:rPr lang="en-US" sz="2400" b="1" dirty="0" smtClean="0"/>
              <a:t>Result of snake algorithm</a:t>
            </a:r>
            <a:endParaRPr lang="en-US" sz="2400" b="1" dirty="0"/>
          </a:p>
        </p:txBody>
      </p:sp>
    </p:spTree>
    <p:extLst>
      <p:ext uri="{BB962C8B-B14F-4D97-AF65-F5344CB8AC3E}">
        <p14:creationId xmlns:p14="http://schemas.microsoft.com/office/powerpoint/2010/main" val="3515255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processing time of Snake Algorithm is lesser than the combined processing time of Canny Edge Detection, Active Contour Model and Genetic Algorithm.</a:t>
            </a:r>
          </a:p>
          <a:p>
            <a:r>
              <a:rPr lang="en-US" dirty="0" smtClean="0"/>
              <a:t>Also the expected result from combined Canny Edge Detection, Genetic Algorithm and Active Contour Model was single obtained using </a:t>
            </a:r>
            <a:r>
              <a:rPr lang="en-US" smtClean="0"/>
              <a:t>Snake algorithm </a:t>
            </a:r>
            <a:r>
              <a:rPr lang="en-US" dirty="0" smtClean="0"/>
              <a:t>and </a:t>
            </a:r>
            <a:r>
              <a:rPr lang="en-US" smtClean="0"/>
              <a:t>even better.</a:t>
            </a:r>
          </a:p>
          <a:p>
            <a:endParaRPr lang="en-US" dirty="0"/>
          </a:p>
        </p:txBody>
      </p:sp>
    </p:spTree>
    <p:extLst>
      <p:ext uri="{BB962C8B-B14F-4D97-AF65-F5344CB8AC3E}">
        <p14:creationId xmlns:p14="http://schemas.microsoft.com/office/powerpoint/2010/main" val="1787486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Outputs (Snake Algorithm)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9410" y="1284023"/>
            <a:ext cx="1426524" cy="220526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410" y="3520804"/>
            <a:ext cx="1432931" cy="251046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598" y="1295400"/>
            <a:ext cx="2006601" cy="2209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8" y="3538947"/>
            <a:ext cx="1981200" cy="2510464"/>
          </a:xfrm>
          <a:prstGeom prst="rect">
            <a:avLst/>
          </a:prstGeom>
        </p:spPr>
      </p:pic>
      <p:sp>
        <p:nvSpPr>
          <p:cNvPr id="3" name="TextBox 2"/>
          <p:cNvSpPr txBox="1"/>
          <p:nvPr/>
        </p:nvSpPr>
        <p:spPr>
          <a:xfrm>
            <a:off x="723897" y="6092954"/>
            <a:ext cx="2006601" cy="523220"/>
          </a:xfrm>
          <a:prstGeom prst="rect">
            <a:avLst/>
          </a:prstGeom>
          <a:noFill/>
        </p:spPr>
        <p:txBody>
          <a:bodyPr wrap="square" rtlCol="0">
            <a:spAutoFit/>
          </a:bodyPr>
          <a:lstStyle/>
          <a:p>
            <a:r>
              <a:rPr lang="en-US" sz="2800" dirty="0" smtClean="0"/>
              <a:t>Input Image</a:t>
            </a:r>
            <a:endParaRPr lang="en-US" sz="2800" dirty="0"/>
          </a:p>
        </p:txBody>
      </p:sp>
      <p:sp>
        <p:nvSpPr>
          <p:cNvPr id="8" name="TextBox 7"/>
          <p:cNvSpPr txBox="1"/>
          <p:nvPr/>
        </p:nvSpPr>
        <p:spPr>
          <a:xfrm>
            <a:off x="5285005" y="6031268"/>
            <a:ext cx="2401740" cy="523220"/>
          </a:xfrm>
          <a:prstGeom prst="rect">
            <a:avLst/>
          </a:prstGeom>
          <a:noFill/>
        </p:spPr>
        <p:txBody>
          <a:bodyPr wrap="square" rtlCol="0">
            <a:spAutoFit/>
          </a:bodyPr>
          <a:lstStyle/>
          <a:p>
            <a:pPr algn="ctr"/>
            <a:r>
              <a:rPr lang="en-US" sz="2800" dirty="0" smtClean="0"/>
              <a:t>Output Image</a:t>
            </a:r>
            <a:endParaRPr lang="en-US" sz="2800" dirty="0"/>
          </a:p>
        </p:txBody>
      </p:sp>
      <p:cxnSp>
        <p:nvCxnSpPr>
          <p:cNvPr id="10" name="Straight Arrow Connector 9"/>
          <p:cNvCxnSpPr/>
          <p:nvPr/>
        </p:nvCxnSpPr>
        <p:spPr>
          <a:xfrm>
            <a:off x="2857499" y="2400300"/>
            <a:ext cx="28194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71799" y="1798934"/>
            <a:ext cx="2590800" cy="461665"/>
          </a:xfrm>
          <a:prstGeom prst="rect">
            <a:avLst/>
          </a:prstGeom>
          <a:noFill/>
        </p:spPr>
        <p:txBody>
          <a:bodyPr wrap="square" rtlCol="0">
            <a:spAutoFit/>
          </a:bodyPr>
          <a:lstStyle/>
          <a:p>
            <a:pPr algn="ctr"/>
            <a:r>
              <a:rPr lang="en-US" sz="2400" dirty="0" smtClean="0"/>
              <a:t>T = 3 and I = 10</a:t>
            </a:r>
            <a:endParaRPr lang="en-US" sz="2400" dirty="0"/>
          </a:p>
        </p:txBody>
      </p:sp>
      <p:sp>
        <p:nvSpPr>
          <p:cNvPr id="12" name="TextBox 11"/>
          <p:cNvSpPr txBox="1"/>
          <p:nvPr/>
        </p:nvSpPr>
        <p:spPr>
          <a:xfrm>
            <a:off x="2895600" y="2420257"/>
            <a:ext cx="2781300" cy="461665"/>
          </a:xfrm>
          <a:prstGeom prst="rect">
            <a:avLst/>
          </a:prstGeom>
          <a:noFill/>
        </p:spPr>
        <p:txBody>
          <a:bodyPr wrap="square" rtlCol="0">
            <a:spAutoFit/>
          </a:bodyPr>
          <a:lstStyle/>
          <a:p>
            <a:pPr algn="ctr"/>
            <a:r>
              <a:rPr lang="en-US" sz="2400" dirty="0" smtClean="0"/>
              <a:t>After applying Snake</a:t>
            </a:r>
            <a:endParaRPr lang="en-US" sz="2400" dirty="0"/>
          </a:p>
        </p:txBody>
      </p:sp>
      <p:sp>
        <p:nvSpPr>
          <p:cNvPr id="13" name="TextBox 12"/>
          <p:cNvSpPr txBox="1"/>
          <p:nvPr/>
        </p:nvSpPr>
        <p:spPr>
          <a:xfrm>
            <a:off x="2870200" y="4794179"/>
            <a:ext cx="2590800" cy="461665"/>
          </a:xfrm>
          <a:prstGeom prst="rect">
            <a:avLst/>
          </a:prstGeom>
          <a:noFill/>
        </p:spPr>
        <p:txBody>
          <a:bodyPr wrap="square" rtlCol="0">
            <a:spAutoFit/>
          </a:bodyPr>
          <a:lstStyle/>
          <a:p>
            <a:pPr algn="ctr"/>
            <a:r>
              <a:rPr lang="en-US" sz="2400" dirty="0" smtClean="0"/>
              <a:t>T = 2 and I = 11</a:t>
            </a:r>
            <a:endParaRPr lang="en-US" sz="2400" dirty="0"/>
          </a:p>
        </p:txBody>
      </p:sp>
      <p:cxnSp>
        <p:nvCxnSpPr>
          <p:cNvPr id="14" name="Straight Arrow Connector 13"/>
          <p:cNvCxnSpPr/>
          <p:nvPr/>
        </p:nvCxnSpPr>
        <p:spPr>
          <a:xfrm>
            <a:off x="2857498" y="5297968"/>
            <a:ext cx="281940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84714" y="5410200"/>
            <a:ext cx="2781300" cy="461665"/>
          </a:xfrm>
          <a:prstGeom prst="rect">
            <a:avLst/>
          </a:prstGeom>
          <a:noFill/>
        </p:spPr>
        <p:txBody>
          <a:bodyPr wrap="square" rtlCol="0">
            <a:spAutoFit/>
          </a:bodyPr>
          <a:lstStyle/>
          <a:p>
            <a:pPr algn="ctr"/>
            <a:r>
              <a:rPr lang="en-US" sz="2400" dirty="0" smtClean="0"/>
              <a:t>After applying Snake</a:t>
            </a:r>
            <a:endParaRPr lang="en-US" sz="2400" dirty="0"/>
          </a:p>
        </p:txBody>
      </p:sp>
    </p:spTree>
    <p:extLst>
      <p:ext uri="{BB962C8B-B14F-4D97-AF65-F5344CB8AC3E}">
        <p14:creationId xmlns:p14="http://schemas.microsoft.com/office/powerpoint/2010/main" val="40508239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For Face Extraction</a:t>
            </a:r>
            <a:endParaRPr lang="en-US" dirty="0"/>
          </a:p>
        </p:txBody>
      </p:sp>
      <p:sp>
        <p:nvSpPr>
          <p:cNvPr id="3" name="Content Placeholder 2"/>
          <p:cNvSpPr>
            <a:spLocks noGrp="1"/>
          </p:cNvSpPr>
          <p:nvPr>
            <p:ph idx="1"/>
          </p:nvPr>
        </p:nvSpPr>
        <p:spPr/>
        <p:txBody>
          <a:bodyPr/>
          <a:lstStyle/>
          <a:p>
            <a:r>
              <a:rPr lang="en-US" dirty="0" smtClean="0"/>
              <a:t>Use skin color thresholding when there is no shadow in face and face color can be separated from background.</a:t>
            </a:r>
          </a:p>
          <a:p>
            <a:r>
              <a:rPr lang="en-US" dirty="0" smtClean="0"/>
              <a:t>Use snake algorithm when the face edges are clear</a:t>
            </a:r>
          </a:p>
          <a:p>
            <a:endParaRPr lang="en-US" dirty="0"/>
          </a:p>
        </p:txBody>
      </p:sp>
    </p:spTree>
    <p:extLst>
      <p:ext uri="{BB962C8B-B14F-4D97-AF65-F5344CB8AC3E}">
        <p14:creationId xmlns:p14="http://schemas.microsoft.com/office/powerpoint/2010/main" val="21882178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 CURVE ESTIMATION</a:t>
            </a:r>
            <a:endParaRPr lang="en-US" dirty="0"/>
          </a:p>
        </p:txBody>
      </p:sp>
      <p:sp>
        <p:nvSpPr>
          <p:cNvPr id="3" name="Content Placeholder 2"/>
          <p:cNvSpPr>
            <a:spLocks noGrp="1"/>
          </p:cNvSpPr>
          <p:nvPr>
            <p:ph idx="1"/>
          </p:nvPr>
        </p:nvSpPr>
        <p:spPr/>
        <p:txBody>
          <a:bodyPr/>
          <a:lstStyle/>
          <a:p>
            <a:r>
              <a:rPr lang="en-US" dirty="0" smtClean="0"/>
              <a:t>Chin curve can be estimated using feature points</a:t>
            </a:r>
          </a:p>
          <a:p>
            <a:r>
              <a:rPr lang="en-US" dirty="0" smtClean="0"/>
              <a:t>It is used for separating face and neck region</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 CURVE ESTIMATION</a:t>
            </a:r>
            <a:endParaRPr lang="en-US" dirty="0"/>
          </a:p>
        </p:txBody>
      </p:sp>
      <p:pic>
        <p:nvPicPr>
          <p:cNvPr id="3" name="Picture 2"/>
          <p:cNvPicPr>
            <a:picLocks noChangeAspect="1" noChangeArrowheads="1"/>
          </p:cNvPicPr>
          <p:nvPr/>
        </p:nvPicPr>
        <p:blipFill>
          <a:blip r:embed="rId2"/>
          <a:srcRect/>
          <a:stretch>
            <a:fillRect/>
          </a:stretch>
        </p:blipFill>
        <p:spPr bwMode="auto">
          <a:xfrm>
            <a:off x="5257800" y="1295400"/>
            <a:ext cx="3171824" cy="3586706"/>
          </a:xfrm>
          <a:prstGeom prst="rect">
            <a:avLst/>
          </a:prstGeom>
          <a:noFill/>
          <a:ln w="9525">
            <a:noFill/>
            <a:miter lim="800000"/>
            <a:headEnd/>
            <a:tailEnd/>
          </a:ln>
          <a:effectLst/>
        </p:spPr>
      </p:pic>
      <p:sp>
        <p:nvSpPr>
          <p:cNvPr id="8" name="TextBox 7"/>
          <p:cNvSpPr txBox="1"/>
          <p:nvPr/>
        </p:nvSpPr>
        <p:spPr>
          <a:xfrm>
            <a:off x="990600" y="5181600"/>
            <a:ext cx="3657600" cy="461665"/>
          </a:xfrm>
          <a:prstGeom prst="rect">
            <a:avLst/>
          </a:prstGeom>
          <a:noFill/>
        </p:spPr>
        <p:txBody>
          <a:bodyPr wrap="square" rtlCol="0">
            <a:spAutoFit/>
          </a:bodyPr>
          <a:lstStyle/>
          <a:p>
            <a:pPr algn="ctr"/>
            <a:r>
              <a:rPr lang="en-US" sz="2400" b="1" dirty="0" smtClean="0"/>
              <a:t>Original Image</a:t>
            </a:r>
            <a:endParaRPr lang="en-US" sz="2400" b="1" dirty="0"/>
          </a:p>
        </p:txBody>
      </p:sp>
      <p:sp>
        <p:nvSpPr>
          <p:cNvPr id="9" name="TextBox 8"/>
          <p:cNvSpPr txBox="1"/>
          <p:nvPr/>
        </p:nvSpPr>
        <p:spPr>
          <a:xfrm>
            <a:off x="5257800" y="5253335"/>
            <a:ext cx="3200400" cy="461665"/>
          </a:xfrm>
          <a:prstGeom prst="rect">
            <a:avLst/>
          </a:prstGeom>
          <a:noFill/>
        </p:spPr>
        <p:txBody>
          <a:bodyPr wrap="square" rtlCol="0">
            <a:spAutoFit/>
          </a:bodyPr>
          <a:lstStyle/>
          <a:p>
            <a:pPr algn="ctr"/>
            <a:r>
              <a:rPr lang="en-US" sz="2400" b="1" dirty="0" smtClean="0"/>
              <a:t>Image with Chin curve</a:t>
            </a:r>
            <a:endParaRPr lang="en-US" sz="2400" b="1" dirty="0"/>
          </a:p>
        </p:txBody>
      </p:sp>
      <p:pic>
        <p:nvPicPr>
          <p:cNvPr id="2050" name="Picture 2"/>
          <p:cNvPicPr>
            <a:picLocks noChangeAspect="1" noChangeArrowheads="1"/>
          </p:cNvPicPr>
          <p:nvPr/>
        </p:nvPicPr>
        <p:blipFill>
          <a:blip r:embed="rId3"/>
          <a:srcRect/>
          <a:stretch>
            <a:fillRect/>
          </a:stretch>
        </p:blipFill>
        <p:spPr bwMode="auto">
          <a:xfrm>
            <a:off x="1524000" y="1295400"/>
            <a:ext cx="3413484"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r>
              <a:rPr lang="en-US" dirty="0" smtClean="0"/>
              <a:t>Entertainment Industries</a:t>
            </a:r>
          </a:p>
          <a:p>
            <a:r>
              <a:rPr lang="en-US" dirty="0" smtClean="0"/>
              <a:t>Facebook and iPhone apps</a:t>
            </a:r>
          </a:p>
          <a:p>
            <a:r>
              <a:rPr lang="en-US" dirty="0" smtClean="0"/>
              <a:t>Photo Montage</a:t>
            </a:r>
          </a:p>
          <a:p>
            <a:r>
              <a:rPr lang="en-US" dirty="0" smtClean="0"/>
              <a:t>Face </a:t>
            </a:r>
            <a:r>
              <a:rPr lang="en-US" dirty="0" err="1" smtClean="0"/>
              <a:t>Deidentification</a:t>
            </a:r>
            <a:endParaRPr lang="en-US" dirty="0" smtClean="0"/>
          </a:p>
          <a:p>
            <a:endParaRPr lang="en-US" dirty="0"/>
          </a:p>
        </p:txBody>
      </p:sp>
    </p:spTree>
    <p:extLst>
      <p:ext uri="{BB962C8B-B14F-4D97-AF65-F5344CB8AC3E}">
        <p14:creationId xmlns:p14="http://schemas.microsoft.com/office/powerpoint/2010/main" val="3456313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 CURVE ESTIMATION</a:t>
            </a:r>
            <a:endParaRPr lang="en-US" dirty="0"/>
          </a:p>
        </p:txBody>
      </p:sp>
      <p:pic>
        <p:nvPicPr>
          <p:cNvPr id="6" name="Picture 2"/>
          <p:cNvPicPr>
            <a:picLocks noGrp="1" noChangeAspect="1" noChangeArrowheads="1"/>
          </p:cNvPicPr>
          <p:nvPr>
            <p:ph idx="1"/>
          </p:nvPr>
        </p:nvPicPr>
        <p:blipFill>
          <a:blip r:embed="rId2"/>
          <a:srcRect/>
          <a:stretch>
            <a:fillRect/>
          </a:stretch>
        </p:blipFill>
        <p:spPr bwMode="auto">
          <a:xfrm>
            <a:off x="457200" y="2209800"/>
            <a:ext cx="3200400" cy="3048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953000" y="2209800"/>
            <a:ext cx="3200400" cy="2991028"/>
          </a:xfrm>
          <a:prstGeom prst="rect">
            <a:avLst/>
          </a:prstGeom>
          <a:noFill/>
          <a:ln w="9525">
            <a:noFill/>
            <a:miter lim="800000"/>
            <a:headEnd/>
            <a:tailEnd/>
          </a:ln>
          <a:effectLst/>
        </p:spPr>
      </p:pic>
      <p:sp>
        <p:nvSpPr>
          <p:cNvPr id="8" name="TextBox 7"/>
          <p:cNvSpPr txBox="1"/>
          <p:nvPr/>
        </p:nvSpPr>
        <p:spPr>
          <a:xfrm>
            <a:off x="457200" y="5715000"/>
            <a:ext cx="3657600" cy="461665"/>
          </a:xfrm>
          <a:prstGeom prst="rect">
            <a:avLst/>
          </a:prstGeom>
          <a:noFill/>
        </p:spPr>
        <p:txBody>
          <a:bodyPr wrap="square" rtlCol="0">
            <a:spAutoFit/>
          </a:bodyPr>
          <a:lstStyle/>
          <a:p>
            <a:pPr algn="ctr"/>
            <a:r>
              <a:rPr lang="en-US" sz="2400" b="1" dirty="0" smtClean="0"/>
              <a:t>Before curve estimation</a:t>
            </a:r>
            <a:endParaRPr lang="en-US" sz="2400" b="1" dirty="0"/>
          </a:p>
        </p:txBody>
      </p:sp>
      <p:sp>
        <p:nvSpPr>
          <p:cNvPr id="9" name="TextBox 8"/>
          <p:cNvSpPr txBox="1"/>
          <p:nvPr/>
        </p:nvSpPr>
        <p:spPr>
          <a:xfrm>
            <a:off x="4724400" y="5715000"/>
            <a:ext cx="3657600" cy="461665"/>
          </a:xfrm>
          <a:prstGeom prst="rect">
            <a:avLst/>
          </a:prstGeom>
          <a:noFill/>
        </p:spPr>
        <p:txBody>
          <a:bodyPr wrap="square" rtlCol="0">
            <a:spAutoFit/>
          </a:bodyPr>
          <a:lstStyle/>
          <a:p>
            <a:pPr algn="ctr"/>
            <a:r>
              <a:rPr lang="en-US" sz="2400" b="1" dirty="0" smtClean="0"/>
              <a:t>After curve estimation</a:t>
            </a:r>
            <a:endParaRPr lang="en-US"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3. HAIR AND BACKGROUND REMOVAL</a:t>
            </a:r>
            <a:endParaRPr lang="en-US" dirty="0"/>
          </a:p>
        </p:txBody>
      </p:sp>
      <p:sp>
        <p:nvSpPr>
          <p:cNvPr id="19" name="TextBox 18"/>
          <p:cNvSpPr txBox="1"/>
          <p:nvPr/>
        </p:nvSpPr>
        <p:spPr>
          <a:xfrm>
            <a:off x="457200" y="1676400"/>
            <a:ext cx="8382000" cy="1815882"/>
          </a:xfrm>
          <a:prstGeom prst="rect">
            <a:avLst/>
          </a:prstGeom>
          <a:noFill/>
        </p:spPr>
        <p:txBody>
          <a:bodyPr wrap="square" rtlCol="0">
            <a:spAutoFit/>
          </a:bodyPr>
          <a:lstStyle/>
          <a:p>
            <a:r>
              <a:rPr lang="en-US" sz="2800" b="1" u="sng" dirty="0" smtClean="0"/>
              <a:t>Problem:</a:t>
            </a:r>
            <a:r>
              <a:rPr lang="en-US" sz="2800" b="1" dirty="0" smtClean="0"/>
              <a:t> </a:t>
            </a:r>
          </a:p>
          <a:p>
            <a:endParaRPr lang="en-US" sz="2800" dirty="0" smtClean="0"/>
          </a:p>
          <a:p>
            <a:r>
              <a:rPr lang="en-US" sz="2800" dirty="0" smtClean="0"/>
              <a:t>Hair and Background may have colors similar to that of the face.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PROBLEM:</a:t>
            </a:r>
            <a:r>
              <a:rPr lang="en-US" dirty="0" smtClean="0"/>
              <a:t> HAIR IS EXTRACTED TOO</a:t>
            </a:r>
            <a:endParaRPr lang="en-US" dirty="0"/>
          </a:p>
        </p:txBody>
      </p:sp>
      <p:sp>
        <p:nvSpPr>
          <p:cNvPr id="3" name="Content Placeholder 2"/>
          <p:cNvSpPr>
            <a:spLocks noGrp="1"/>
          </p:cNvSpPr>
          <p:nvPr>
            <p:ph idx="1"/>
          </p:nvPr>
        </p:nvSpPr>
        <p:spPr/>
        <p:txBody>
          <a:bodyPr/>
          <a:lstStyle/>
          <a:p>
            <a:endParaRPr lang="en-US" dirty="0"/>
          </a:p>
        </p:txBody>
      </p:sp>
      <p:grpSp>
        <p:nvGrpSpPr>
          <p:cNvPr id="4" name="Group 4"/>
          <p:cNvGrpSpPr>
            <a:grpSpLocks noChangeAspect="1"/>
          </p:cNvGrpSpPr>
          <p:nvPr/>
        </p:nvGrpSpPr>
        <p:grpSpPr bwMode="auto">
          <a:xfrm>
            <a:off x="228600" y="1600200"/>
            <a:ext cx="8686955" cy="3671959"/>
            <a:chOff x="1357" y="2792"/>
            <a:chExt cx="9443" cy="3622"/>
          </a:xfrm>
        </p:grpSpPr>
        <p:sp>
          <p:nvSpPr>
            <p:cNvPr id="5" name="AutoShape 5"/>
            <p:cNvSpPr>
              <a:spLocks noChangeAspect="1" noChangeArrowheads="1"/>
            </p:cNvSpPr>
            <p:nvPr/>
          </p:nvSpPr>
          <p:spPr bwMode="auto">
            <a:xfrm>
              <a:off x="1440" y="2792"/>
              <a:ext cx="9360" cy="333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6"/>
            <p:cNvPicPr>
              <a:picLocks noChangeAspect="1" noChangeArrowheads="1"/>
            </p:cNvPicPr>
            <p:nvPr/>
          </p:nvPicPr>
          <p:blipFill>
            <a:blip r:embed="rId2"/>
            <a:srcRect/>
            <a:stretch>
              <a:fillRect/>
            </a:stretch>
          </p:blipFill>
          <p:spPr bwMode="auto">
            <a:xfrm>
              <a:off x="1357" y="2792"/>
              <a:ext cx="4332" cy="3131"/>
            </a:xfrm>
            <a:prstGeom prst="rect">
              <a:avLst/>
            </a:prstGeom>
            <a:noFill/>
          </p:spPr>
        </p:pic>
        <p:pic>
          <p:nvPicPr>
            <p:cNvPr id="7" name="Picture 7"/>
            <p:cNvPicPr>
              <a:picLocks noChangeAspect="1" noChangeArrowheads="1"/>
            </p:cNvPicPr>
            <p:nvPr/>
          </p:nvPicPr>
          <p:blipFill>
            <a:blip r:embed="rId3"/>
            <a:srcRect/>
            <a:stretch>
              <a:fillRect/>
            </a:stretch>
          </p:blipFill>
          <p:spPr bwMode="auto">
            <a:xfrm>
              <a:off x="6244" y="2942"/>
              <a:ext cx="3199" cy="3472"/>
            </a:xfrm>
            <a:prstGeom prst="rect">
              <a:avLst/>
            </a:prstGeom>
            <a:noFill/>
          </p:spPr>
        </p:pic>
      </p:grpSp>
      <p:sp>
        <p:nvSpPr>
          <p:cNvPr id="8" name="TextBox 7"/>
          <p:cNvSpPr txBox="1"/>
          <p:nvPr/>
        </p:nvSpPr>
        <p:spPr>
          <a:xfrm>
            <a:off x="990755" y="5105400"/>
            <a:ext cx="2971800" cy="461665"/>
          </a:xfrm>
          <a:prstGeom prst="rect">
            <a:avLst/>
          </a:prstGeom>
          <a:noFill/>
        </p:spPr>
        <p:txBody>
          <a:bodyPr wrap="square" rtlCol="0">
            <a:spAutoFit/>
          </a:bodyPr>
          <a:lstStyle/>
          <a:p>
            <a:r>
              <a:rPr lang="en-US" sz="2400" b="1" dirty="0" smtClean="0"/>
              <a:t>Original Image</a:t>
            </a:r>
            <a:endParaRPr lang="en-US" sz="2400" b="1" dirty="0"/>
          </a:p>
        </p:txBody>
      </p:sp>
      <p:sp>
        <p:nvSpPr>
          <p:cNvPr id="9" name="TextBox 8"/>
          <p:cNvSpPr txBox="1"/>
          <p:nvPr/>
        </p:nvSpPr>
        <p:spPr>
          <a:xfrm>
            <a:off x="5105555" y="5105400"/>
            <a:ext cx="2971800" cy="830997"/>
          </a:xfrm>
          <a:prstGeom prst="rect">
            <a:avLst/>
          </a:prstGeom>
          <a:noFill/>
        </p:spPr>
        <p:txBody>
          <a:bodyPr wrap="square" rtlCol="0">
            <a:spAutoFit/>
          </a:bodyPr>
          <a:lstStyle/>
          <a:p>
            <a:r>
              <a:rPr lang="en-US" sz="2400" b="1" dirty="0" smtClean="0"/>
              <a:t>Result of Face Extraction</a:t>
            </a:r>
            <a:endParaRPr lang="en-US" sz="2400" b="1" dirty="0"/>
          </a:p>
        </p:txBody>
      </p:sp>
      <p:cxnSp>
        <p:nvCxnSpPr>
          <p:cNvPr id="10" name="Straight Arrow Connector 9"/>
          <p:cNvCxnSpPr/>
          <p:nvPr/>
        </p:nvCxnSpPr>
        <p:spPr>
          <a:xfrm rot="10800000" flipV="1">
            <a:off x="6324755" y="1905000"/>
            <a:ext cx="685800" cy="5334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162955" y="1524000"/>
            <a:ext cx="1371600" cy="1107996"/>
          </a:xfrm>
          <a:prstGeom prst="rect">
            <a:avLst/>
          </a:prstGeom>
          <a:noFill/>
        </p:spPr>
        <p:txBody>
          <a:bodyPr wrap="square" rtlCol="0">
            <a:spAutoFit/>
          </a:bodyPr>
          <a:lstStyle/>
          <a:p>
            <a:r>
              <a:rPr lang="en-US" sz="2200" b="1" dirty="0" smtClean="0"/>
              <a:t>Hair is extracted too</a:t>
            </a:r>
            <a:endParaRPr lang="en-US" sz="22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SOLUTION</a:t>
            </a:r>
            <a:endParaRPr lang="en-US" b="1" u="sng" dirty="0"/>
          </a:p>
        </p:txBody>
      </p:sp>
      <p:sp>
        <p:nvSpPr>
          <p:cNvPr id="3" name="Content Placeholder 2"/>
          <p:cNvSpPr>
            <a:spLocks noGrp="1"/>
          </p:cNvSpPr>
          <p:nvPr>
            <p:ph idx="1"/>
          </p:nvPr>
        </p:nvSpPr>
        <p:spPr/>
        <p:txBody>
          <a:bodyPr/>
          <a:lstStyle/>
          <a:p>
            <a:pPr>
              <a:buNone/>
            </a:pPr>
            <a:r>
              <a:rPr lang="en-US" b="1" u="sng" dirty="0" smtClean="0"/>
              <a:t>Solution:</a:t>
            </a:r>
          </a:p>
          <a:p>
            <a:pPr>
              <a:buNone/>
            </a:pPr>
            <a:endParaRPr lang="en-US" dirty="0" smtClean="0"/>
          </a:p>
          <a:p>
            <a:pPr>
              <a:buNone/>
            </a:pPr>
            <a:r>
              <a:rPr lang="en-US" dirty="0" smtClean="0"/>
              <a:t>Extract Hair/ Background too.</a:t>
            </a:r>
          </a:p>
          <a:p>
            <a:pPr>
              <a:buNone/>
            </a:pPr>
            <a:endParaRPr lang="en-US" dirty="0" smtClean="0"/>
          </a:p>
          <a:p>
            <a:pPr>
              <a:buNone/>
            </a:pPr>
            <a:r>
              <a:rPr lang="en-US" dirty="0" smtClean="0"/>
              <a:t>Remove those regions from the result.</a:t>
            </a:r>
          </a:p>
          <a:p>
            <a:pPr>
              <a:buNone/>
            </a:pPr>
            <a:endParaRPr lang="en-US" b="1" u="sng" dirty="0" smtClean="0"/>
          </a:p>
          <a:p>
            <a:pPr>
              <a:buNone/>
            </a:pPr>
            <a:endParaRPr lang="en-US" dirty="0" smtClean="0"/>
          </a:p>
          <a:p>
            <a:pPr>
              <a:buNone/>
            </a:pPr>
            <a:endParaRPr lang="en-US" b="1" u="sng"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HAIR AND BACKGROUND REMOVAL</a:t>
            </a:r>
            <a:endParaRPr lang="en-US" dirty="0"/>
          </a:p>
        </p:txBody>
      </p:sp>
      <p:sp>
        <p:nvSpPr>
          <p:cNvPr id="3" name="Content Placeholder 2"/>
          <p:cNvSpPr>
            <a:spLocks noGrp="1"/>
          </p:cNvSpPr>
          <p:nvPr>
            <p:ph idx="1"/>
          </p:nvPr>
        </p:nvSpPr>
        <p:spPr/>
        <p:txBody>
          <a:bodyPr/>
          <a:lstStyle/>
          <a:p>
            <a:endParaRPr lang="en-US"/>
          </a:p>
        </p:txBody>
      </p:sp>
      <p:grpSp>
        <p:nvGrpSpPr>
          <p:cNvPr id="4" name="Group 4"/>
          <p:cNvGrpSpPr>
            <a:grpSpLocks noChangeAspect="1"/>
          </p:cNvGrpSpPr>
          <p:nvPr/>
        </p:nvGrpSpPr>
        <p:grpSpPr bwMode="auto">
          <a:xfrm>
            <a:off x="381000" y="1759803"/>
            <a:ext cx="8610600" cy="3588828"/>
            <a:chOff x="1440" y="2792"/>
            <a:chExt cx="9360" cy="3540"/>
          </a:xfrm>
        </p:grpSpPr>
        <p:sp>
          <p:nvSpPr>
            <p:cNvPr id="5" name="AutoShape 5"/>
            <p:cNvSpPr>
              <a:spLocks noChangeAspect="1" noChangeArrowheads="1"/>
            </p:cNvSpPr>
            <p:nvPr/>
          </p:nvSpPr>
          <p:spPr bwMode="auto">
            <a:xfrm>
              <a:off x="1440" y="2792"/>
              <a:ext cx="9360" cy="3335"/>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7"/>
            <p:cNvPicPr>
              <a:picLocks noChangeAspect="1" noChangeArrowheads="1"/>
            </p:cNvPicPr>
            <p:nvPr/>
          </p:nvPicPr>
          <p:blipFill>
            <a:blip r:embed="rId2"/>
            <a:srcRect/>
            <a:stretch>
              <a:fillRect/>
            </a:stretch>
          </p:blipFill>
          <p:spPr bwMode="auto">
            <a:xfrm>
              <a:off x="1854" y="2860"/>
              <a:ext cx="3199" cy="3472"/>
            </a:xfrm>
            <a:prstGeom prst="rect">
              <a:avLst/>
            </a:prstGeom>
            <a:noFill/>
          </p:spPr>
        </p:pic>
      </p:grpSp>
      <p:sp>
        <p:nvSpPr>
          <p:cNvPr id="8" name="TextBox 7"/>
          <p:cNvSpPr txBox="1"/>
          <p:nvPr/>
        </p:nvSpPr>
        <p:spPr>
          <a:xfrm>
            <a:off x="1066800" y="5265003"/>
            <a:ext cx="2971800" cy="461665"/>
          </a:xfrm>
          <a:prstGeom prst="rect">
            <a:avLst/>
          </a:prstGeom>
          <a:noFill/>
        </p:spPr>
        <p:txBody>
          <a:bodyPr wrap="square" rtlCol="0">
            <a:spAutoFit/>
          </a:bodyPr>
          <a:lstStyle/>
          <a:p>
            <a:r>
              <a:rPr lang="en-US" sz="2400" b="1" dirty="0" smtClean="0"/>
              <a:t>Before removing hair</a:t>
            </a:r>
            <a:endParaRPr lang="en-US" sz="2400" b="1" dirty="0"/>
          </a:p>
        </p:txBody>
      </p:sp>
      <p:sp>
        <p:nvSpPr>
          <p:cNvPr id="9" name="TextBox 8"/>
          <p:cNvSpPr txBox="1"/>
          <p:nvPr/>
        </p:nvSpPr>
        <p:spPr>
          <a:xfrm>
            <a:off x="5334000" y="5257800"/>
            <a:ext cx="2971800" cy="461665"/>
          </a:xfrm>
          <a:prstGeom prst="rect">
            <a:avLst/>
          </a:prstGeom>
          <a:noFill/>
        </p:spPr>
        <p:txBody>
          <a:bodyPr wrap="square" rtlCol="0">
            <a:spAutoFit/>
          </a:bodyPr>
          <a:lstStyle/>
          <a:p>
            <a:r>
              <a:rPr lang="en-US" sz="2400" b="1" dirty="0" smtClean="0"/>
              <a:t>After removing hair</a:t>
            </a:r>
            <a:endParaRPr lang="en-US" sz="2400" b="1" dirty="0"/>
          </a:p>
        </p:txBody>
      </p:sp>
      <p:pic>
        <p:nvPicPr>
          <p:cNvPr id="2050" name="Picture 2" descr="D:\DOCUMENTS\COLLEGE\MAJOR\050_REPORT\Final version of mid term presentation and report\Discussion\skin without hair.PNG"/>
          <p:cNvPicPr>
            <a:picLocks noChangeAspect="1" noChangeArrowheads="1"/>
          </p:cNvPicPr>
          <p:nvPr/>
        </p:nvPicPr>
        <p:blipFill>
          <a:blip r:embed="rId3"/>
          <a:srcRect/>
          <a:stretch>
            <a:fillRect/>
          </a:stretch>
        </p:blipFill>
        <p:spPr bwMode="auto">
          <a:xfrm>
            <a:off x="5105400" y="1752600"/>
            <a:ext cx="2466975" cy="333375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325562"/>
          </a:xfrm>
        </p:spPr>
        <p:txBody>
          <a:bodyPr>
            <a:normAutofit/>
          </a:bodyPr>
          <a:lstStyle/>
          <a:p>
            <a:r>
              <a:rPr lang="en-US" dirty="0" smtClean="0"/>
              <a:t>BUT HOW?</a:t>
            </a:r>
            <a:endParaRPr lang="en-US" dirty="0"/>
          </a:p>
        </p:txBody>
      </p:sp>
      <p:sp>
        <p:nvSpPr>
          <p:cNvPr id="3" name="Content Placeholder 2"/>
          <p:cNvSpPr>
            <a:spLocks noGrp="1"/>
          </p:cNvSpPr>
          <p:nvPr>
            <p:ph idx="1"/>
          </p:nvPr>
        </p:nvSpPr>
        <p:spPr/>
        <p:txBody>
          <a:bodyPr/>
          <a:lstStyle/>
          <a:p>
            <a:pPr>
              <a:buNone/>
            </a:pPr>
            <a:r>
              <a:rPr lang="en-US" dirty="0" smtClean="0"/>
              <a:t>Background and hair regions can be extracted </a:t>
            </a:r>
          </a:p>
          <a:p>
            <a:pPr>
              <a:buNone/>
            </a:pPr>
            <a:r>
              <a:rPr lang="en-US" dirty="0" smtClean="0"/>
              <a:t>using:</a:t>
            </a:r>
          </a:p>
          <a:p>
            <a:pPr algn="ctr">
              <a:buNone/>
            </a:pPr>
            <a:r>
              <a:rPr lang="en-US" dirty="0" smtClean="0"/>
              <a:t> </a:t>
            </a:r>
            <a:r>
              <a:rPr lang="en-US" sz="3600" b="1" dirty="0" smtClean="0"/>
              <a:t>SEED REGION GROWING ALGORITHM</a:t>
            </a:r>
            <a:endParaRPr lang="en-US" sz="3600" dirty="0" smtClean="0"/>
          </a:p>
          <a:p>
            <a:pPr>
              <a:buNone/>
            </a:pPr>
            <a:endParaRPr lang="en-US" dirty="0" smtClean="0"/>
          </a:p>
          <a:p>
            <a:pPr>
              <a:buNone/>
            </a:pPr>
            <a:r>
              <a:rPr lang="en-US" dirty="0" smtClean="0"/>
              <a:t>It places similar (connected) pixels into same</a:t>
            </a:r>
          </a:p>
          <a:p>
            <a:pPr>
              <a:buNone/>
            </a:pPr>
            <a:r>
              <a:rPr lang="en-US" dirty="0" smtClean="0"/>
              <a:t>region.</a:t>
            </a:r>
          </a:p>
          <a:p>
            <a:pPr>
              <a:buNone/>
            </a:pP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 REGION GROWING</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Dell\Documents\imagesForMajor\results of warping and interpolation\for presentation\Seed.PNG"/>
          <p:cNvPicPr>
            <a:picLocks noChangeAspect="1" noChangeArrowheads="1"/>
          </p:cNvPicPr>
          <p:nvPr/>
        </p:nvPicPr>
        <p:blipFill>
          <a:blip r:embed="rId3"/>
          <a:srcRect/>
          <a:stretch>
            <a:fillRect/>
          </a:stretch>
        </p:blipFill>
        <p:spPr bwMode="auto">
          <a:xfrm>
            <a:off x="609600" y="1752600"/>
            <a:ext cx="3458058" cy="3610479"/>
          </a:xfrm>
          <a:prstGeom prst="rect">
            <a:avLst/>
          </a:prstGeom>
          <a:noFill/>
        </p:spPr>
      </p:pic>
      <p:pic>
        <p:nvPicPr>
          <p:cNvPr id="1027" name="Picture 3" descr="C:\Users\Dell\Documents\imagesForMajor\results of warping and interpolation\for presentation\grown.PNG"/>
          <p:cNvPicPr>
            <a:picLocks noChangeAspect="1" noChangeArrowheads="1"/>
          </p:cNvPicPr>
          <p:nvPr/>
        </p:nvPicPr>
        <p:blipFill>
          <a:blip r:embed="rId4"/>
          <a:srcRect/>
          <a:stretch>
            <a:fillRect/>
          </a:stretch>
        </p:blipFill>
        <p:spPr bwMode="auto">
          <a:xfrm>
            <a:off x="5486400" y="1752600"/>
            <a:ext cx="3010320" cy="3667637"/>
          </a:xfrm>
          <a:prstGeom prst="rect">
            <a:avLst/>
          </a:prstGeom>
          <a:noFill/>
        </p:spPr>
      </p:pic>
      <p:sp>
        <p:nvSpPr>
          <p:cNvPr id="6" name="TextBox 5"/>
          <p:cNvSpPr txBox="1"/>
          <p:nvPr/>
        </p:nvSpPr>
        <p:spPr>
          <a:xfrm>
            <a:off x="838200" y="5486400"/>
            <a:ext cx="3581400" cy="461665"/>
          </a:xfrm>
          <a:prstGeom prst="rect">
            <a:avLst/>
          </a:prstGeom>
          <a:noFill/>
        </p:spPr>
        <p:txBody>
          <a:bodyPr wrap="square" rtlCol="0">
            <a:spAutoFit/>
          </a:bodyPr>
          <a:lstStyle/>
          <a:p>
            <a:r>
              <a:rPr lang="en-US" sz="2400" b="1" dirty="0" smtClean="0"/>
              <a:t>Specifying seed pixels</a:t>
            </a:r>
            <a:endParaRPr lang="en-US" sz="2400" b="1" dirty="0"/>
          </a:p>
        </p:txBody>
      </p:sp>
      <p:sp>
        <p:nvSpPr>
          <p:cNvPr id="8" name="TextBox 7"/>
          <p:cNvSpPr txBox="1"/>
          <p:nvPr/>
        </p:nvSpPr>
        <p:spPr>
          <a:xfrm>
            <a:off x="5181600" y="5486400"/>
            <a:ext cx="3810000" cy="830997"/>
          </a:xfrm>
          <a:prstGeom prst="rect">
            <a:avLst/>
          </a:prstGeom>
          <a:noFill/>
        </p:spPr>
        <p:txBody>
          <a:bodyPr wrap="square" rtlCol="0">
            <a:spAutoFit/>
          </a:bodyPr>
          <a:lstStyle/>
          <a:p>
            <a:pPr algn="ctr"/>
            <a:r>
              <a:rPr lang="en-US" sz="2400" b="1" dirty="0" smtClean="0"/>
              <a:t>After applying “Seed Region Growing”</a:t>
            </a:r>
            <a:endParaRPr lang="en-US" sz="2400" b="1" dirty="0"/>
          </a:p>
        </p:txBody>
      </p:sp>
      <p:cxnSp>
        <p:nvCxnSpPr>
          <p:cNvPr id="12" name="Straight Arrow Connector 11"/>
          <p:cNvCxnSpPr/>
          <p:nvPr/>
        </p:nvCxnSpPr>
        <p:spPr>
          <a:xfrm rot="16200000" flipH="1">
            <a:off x="304800" y="1676400"/>
            <a:ext cx="1447800" cy="8382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914400"/>
            <a:ext cx="914400" cy="430887"/>
          </a:xfrm>
          <a:prstGeom prst="rect">
            <a:avLst/>
          </a:prstGeom>
          <a:noFill/>
        </p:spPr>
        <p:txBody>
          <a:bodyPr wrap="square" rtlCol="0">
            <a:spAutoFit/>
          </a:bodyPr>
          <a:lstStyle/>
          <a:p>
            <a:r>
              <a:rPr lang="en-US" sz="2200" dirty="0" smtClean="0"/>
              <a:t>Seeds</a:t>
            </a:r>
            <a:endParaRPr lang="en-US" sz="2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SEED REGION GROWING</a:t>
            </a:r>
            <a:endParaRPr lang="en-US" dirty="0"/>
          </a:p>
        </p:txBody>
      </p:sp>
      <p:sp>
        <p:nvSpPr>
          <p:cNvPr id="3" name="Content Placeholder 2"/>
          <p:cNvSpPr>
            <a:spLocks noGrp="1"/>
          </p:cNvSpPr>
          <p:nvPr>
            <p:ph idx="1"/>
          </p:nvPr>
        </p:nvSpPr>
        <p:spPr>
          <a:xfrm>
            <a:off x="457200" y="1295400"/>
            <a:ext cx="8229600" cy="1066800"/>
          </a:xfrm>
        </p:spPr>
        <p:txBody>
          <a:bodyPr>
            <a:normAutofit fontScale="92500" lnSpcReduction="10000"/>
          </a:bodyPr>
          <a:lstStyle/>
          <a:p>
            <a:pPr>
              <a:buNone/>
            </a:pPr>
            <a:r>
              <a:rPr lang="en-US" b="1" u="sng" dirty="0" smtClean="0"/>
              <a:t>Problem:</a:t>
            </a:r>
            <a:r>
              <a:rPr lang="en-US" dirty="0" smtClean="0"/>
              <a:t> The result contains “holes” inside the </a:t>
            </a:r>
          </a:p>
          <a:p>
            <a:pPr>
              <a:buNone/>
            </a:pPr>
            <a:r>
              <a:rPr lang="en-US" dirty="0" smtClean="0"/>
              <a:t>region.</a:t>
            </a:r>
            <a:endParaRPr lang="en-US" dirty="0"/>
          </a:p>
        </p:txBody>
      </p:sp>
      <p:pic>
        <p:nvPicPr>
          <p:cNvPr id="7" name="Picture 3" descr="C:\Users\Dell\Documents\imagesForMajor\results of warping and interpolation\for presentation\grown.PNG"/>
          <p:cNvPicPr>
            <a:picLocks noChangeAspect="1" noChangeArrowheads="1"/>
          </p:cNvPicPr>
          <p:nvPr/>
        </p:nvPicPr>
        <p:blipFill>
          <a:blip r:embed="rId2"/>
          <a:srcRect/>
          <a:stretch>
            <a:fillRect/>
          </a:stretch>
        </p:blipFill>
        <p:spPr bwMode="auto">
          <a:xfrm>
            <a:off x="533400" y="2438400"/>
            <a:ext cx="2621261" cy="3124200"/>
          </a:xfrm>
          <a:prstGeom prst="rect">
            <a:avLst/>
          </a:prstGeom>
          <a:noFill/>
        </p:spPr>
      </p:pic>
      <p:pic>
        <p:nvPicPr>
          <p:cNvPr id="3075" name="Picture 3"/>
          <p:cNvPicPr>
            <a:picLocks noChangeAspect="1" noChangeArrowheads="1"/>
          </p:cNvPicPr>
          <p:nvPr/>
        </p:nvPicPr>
        <p:blipFill>
          <a:blip r:embed="rId3"/>
          <a:srcRect/>
          <a:stretch>
            <a:fillRect/>
          </a:stretch>
        </p:blipFill>
        <p:spPr bwMode="auto">
          <a:xfrm>
            <a:off x="4729316" y="2514600"/>
            <a:ext cx="3195484" cy="3048000"/>
          </a:xfrm>
          <a:prstGeom prst="rect">
            <a:avLst/>
          </a:prstGeom>
          <a:noFill/>
          <a:ln w="9525">
            <a:noFill/>
            <a:miter lim="800000"/>
            <a:headEnd/>
            <a:tailEnd/>
          </a:ln>
          <a:effectLst/>
        </p:spPr>
      </p:pic>
      <p:cxnSp>
        <p:nvCxnSpPr>
          <p:cNvPr id="15" name="Straight Arrow Connector 14"/>
          <p:cNvCxnSpPr/>
          <p:nvPr/>
        </p:nvCxnSpPr>
        <p:spPr>
          <a:xfrm rot="5400000">
            <a:off x="6019800" y="2819400"/>
            <a:ext cx="1828800" cy="7620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62800" y="1828800"/>
            <a:ext cx="914400" cy="461665"/>
          </a:xfrm>
          <a:prstGeom prst="rect">
            <a:avLst/>
          </a:prstGeom>
          <a:noFill/>
        </p:spPr>
        <p:txBody>
          <a:bodyPr wrap="square" rtlCol="0">
            <a:spAutoFit/>
          </a:bodyPr>
          <a:lstStyle/>
          <a:p>
            <a:r>
              <a:rPr lang="en-US" sz="2400" b="1" dirty="0" smtClean="0"/>
              <a:t>Hole</a:t>
            </a:r>
            <a:endParaRPr lang="en-US" sz="2400" b="1" dirty="0"/>
          </a:p>
        </p:txBody>
      </p:sp>
      <p:sp>
        <p:nvSpPr>
          <p:cNvPr id="17" name="TextBox 16"/>
          <p:cNvSpPr txBox="1"/>
          <p:nvPr/>
        </p:nvSpPr>
        <p:spPr>
          <a:xfrm>
            <a:off x="457200" y="5791200"/>
            <a:ext cx="7848600" cy="400110"/>
          </a:xfrm>
          <a:prstGeom prst="rect">
            <a:avLst/>
          </a:prstGeom>
          <a:noFill/>
        </p:spPr>
        <p:txBody>
          <a:bodyPr wrap="square" rtlCol="0">
            <a:spAutoFit/>
          </a:bodyPr>
          <a:lstStyle/>
          <a:p>
            <a:r>
              <a:rPr lang="en-US" sz="2000" b="1" dirty="0" smtClean="0"/>
              <a:t>The image shows that the hair region has not been extracted properly.</a:t>
            </a:r>
            <a:endParaRPr lang="en-US" sz="2000" b="1"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Solution:</a:t>
            </a:r>
            <a:r>
              <a:rPr lang="en-US" dirty="0" smtClean="0"/>
              <a:t> Fill up the holes</a:t>
            </a:r>
            <a:endParaRPr lang="en-US" dirty="0"/>
          </a:p>
        </p:txBody>
      </p:sp>
      <p:sp>
        <p:nvSpPr>
          <p:cNvPr id="3" name="Content Placeholder 2"/>
          <p:cNvSpPr>
            <a:spLocks noGrp="1"/>
          </p:cNvSpPr>
          <p:nvPr>
            <p:ph idx="1"/>
          </p:nvPr>
        </p:nvSpPr>
        <p:spPr/>
        <p:txBody>
          <a:bodyPr/>
          <a:lstStyle/>
          <a:p>
            <a:endParaRPr lang="en-US" dirty="0"/>
          </a:p>
        </p:txBody>
      </p:sp>
      <p:pic>
        <p:nvPicPr>
          <p:cNvPr id="6" name="Picture 65"/>
          <p:cNvPicPr>
            <a:picLocks noChangeAspect="1" noChangeArrowheads="1"/>
          </p:cNvPicPr>
          <p:nvPr/>
        </p:nvPicPr>
        <p:blipFill>
          <a:blip r:embed="rId2"/>
          <a:srcRect/>
          <a:stretch>
            <a:fillRect/>
          </a:stretch>
        </p:blipFill>
        <p:spPr bwMode="auto">
          <a:xfrm>
            <a:off x="457199" y="1600200"/>
            <a:ext cx="2849449" cy="3505200"/>
          </a:xfrm>
          <a:prstGeom prst="rect">
            <a:avLst/>
          </a:prstGeom>
          <a:noFill/>
        </p:spPr>
      </p:pic>
      <p:pic>
        <p:nvPicPr>
          <p:cNvPr id="7182" name="Picture 14"/>
          <p:cNvPicPr>
            <a:picLocks noChangeAspect="1" noChangeArrowheads="1"/>
          </p:cNvPicPr>
          <p:nvPr/>
        </p:nvPicPr>
        <p:blipFill>
          <a:blip r:embed="rId3"/>
          <a:srcRect/>
          <a:stretch>
            <a:fillRect/>
          </a:stretch>
        </p:blipFill>
        <p:spPr bwMode="auto">
          <a:xfrm>
            <a:off x="5654389" y="1600200"/>
            <a:ext cx="3032411" cy="3505200"/>
          </a:xfrm>
          <a:prstGeom prst="rect">
            <a:avLst/>
          </a:prstGeom>
          <a:noFill/>
        </p:spPr>
      </p:pic>
      <p:sp>
        <p:nvSpPr>
          <p:cNvPr id="18" name="TextBox 17"/>
          <p:cNvSpPr txBox="1"/>
          <p:nvPr/>
        </p:nvSpPr>
        <p:spPr>
          <a:xfrm>
            <a:off x="533400" y="5257800"/>
            <a:ext cx="3429000" cy="461665"/>
          </a:xfrm>
          <a:prstGeom prst="rect">
            <a:avLst/>
          </a:prstGeom>
          <a:noFill/>
        </p:spPr>
        <p:txBody>
          <a:bodyPr wrap="square" rtlCol="0">
            <a:spAutoFit/>
          </a:bodyPr>
          <a:lstStyle/>
          <a:p>
            <a:r>
              <a:rPr lang="en-US" sz="2400" b="1" dirty="0" smtClean="0"/>
              <a:t>Before filling the holes</a:t>
            </a:r>
            <a:endParaRPr lang="en-US" sz="2400" b="1" dirty="0"/>
          </a:p>
        </p:txBody>
      </p:sp>
      <p:sp>
        <p:nvSpPr>
          <p:cNvPr id="20" name="TextBox 19"/>
          <p:cNvSpPr txBox="1"/>
          <p:nvPr/>
        </p:nvSpPr>
        <p:spPr>
          <a:xfrm>
            <a:off x="5638800" y="5257800"/>
            <a:ext cx="2971800" cy="461665"/>
          </a:xfrm>
          <a:prstGeom prst="rect">
            <a:avLst/>
          </a:prstGeom>
          <a:noFill/>
        </p:spPr>
        <p:txBody>
          <a:bodyPr wrap="square" rtlCol="0">
            <a:spAutoFit/>
          </a:bodyPr>
          <a:lstStyle/>
          <a:p>
            <a:r>
              <a:rPr lang="en-US" sz="2400" b="1" dirty="0" smtClean="0"/>
              <a:t>After filling the holes</a:t>
            </a:r>
            <a:endParaRPr lang="en-US" sz="2400" b="1"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IMAGE WARPING</a:t>
            </a:r>
            <a:endParaRPr lang="en-US" dirty="0"/>
          </a:p>
        </p:txBody>
      </p:sp>
      <p:sp>
        <p:nvSpPr>
          <p:cNvPr id="3" name="Content Placeholder 2"/>
          <p:cNvSpPr>
            <a:spLocks noGrp="1"/>
          </p:cNvSpPr>
          <p:nvPr>
            <p:ph idx="1"/>
          </p:nvPr>
        </p:nvSpPr>
        <p:spPr/>
        <p:txBody>
          <a:bodyPr/>
          <a:lstStyle/>
          <a:p>
            <a:pPr>
              <a:buNone/>
            </a:pPr>
            <a:r>
              <a:rPr lang="en-US" dirty="0" smtClean="0"/>
              <a:t>Source and Target faces might have different </a:t>
            </a:r>
          </a:p>
          <a:p>
            <a:pPr>
              <a:buNone/>
            </a:pPr>
            <a:r>
              <a:rPr lang="en-US" b="1" dirty="0" smtClean="0"/>
              <a:t>sizes </a:t>
            </a:r>
            <a:r>
              <a:rPr lang="en-US" dirty="0" smtClean="0"/>
              <a:t>and </a:t>
            </a:r>
            <a:r>
              <a:rPr lang="en-US" b="1" dirty="0" smtClean="0"/>
              <a:t>pose angles</a:t>
            </a:r>
            <a:r>
              <a:rPr lang="en-US" dirty="0" smtClean="0"/>
              <a:t>.</a:t>
            </a:r>
          </a:p>
          <a:p>
            <a:pPr>
              <a:buNone/>
            </a:pPr>
            <a:endParaRPr lang="en-US" dirty="0" smtClean="0"/>
          </a:p>
          <a:p>
            <a:pPr>
              <a:buNone/>
            </a:pPr>
            <a:r>
              <a:rPr lang="en-US" dirty="0" smtClean="0"/>
              <a:t> </a:t>
            </a:r>
          </a:p>
          <a:p>
            <a:pPr>
              <a:buNone/>
            </a:pPr>
            <a:endParaRPr lang="en-US" dirty="0" smtClean="0"/>
          </a:p>
          <a:p>
            <a:pPr>
              <a:buNone/>
            </a:pPr>
            <a:endParaRPr lang="en-US" dirty="0" smtClean="0"/>
          </a:p>
        </p:txBody>
      </p:sp>
      <p:sp>
        <p:nvSpPr>
          <p:cNvPr id="6" name="TextBox 5"/>
          <p:cNvSpPr txBox="1"/>
          <p:nvPr/>
        </p:nvSpPr>
        <p:spPr>
          <a:xfrm>
            <a:off x="2209800" y="5791200"/>
            <a:ext cx="2057400" cy="461665"/>
          </a:xfrm>
          <a:prstGeom prst="rect">
            <a:avLst/>
          </a:prstGeom>
          <a:noFill/>
        </p:spPr>
        <p:txBody>
          <a:bodyPr wrap="square" rtlCol="0">
            <a:spAutoFit/>
          </a:bodyPr>
          <a:lstStyle/>
          <a:p>
            <a:r>
              <a:rPr lang="en-US" sz="2400" b="1" dirty="0" smtClean="0"/>
              <a:t>Source Image</a:t>
            </a:r>
            <a:endParaRPr lang="en-US" sz="2400" b="1" dirty="0"/>
          </a:p>
        </p:txBody>
      </p:sp>
      <p:sp>
        <p:nvSpPr>
          <p:cNvPr id="7" name="TextBox 6"/>
          <p:cNvSpPr txBox="1"/>
          <p:nvPr/>
        </p:nvSpPr>
        <p:spPr>
          <a:xfrm>
            <a:off x="4572000" y="5715000"/>
            <a:ext cx="3429000" cy="830997"/>
          </a:xfrm>
          <a:prstGeom prst="rect">
            <a:avLst/>
          </a:prstGeom>
          <a:noFill/>
        </p:spPr>
        <p:txBody>
          <a:bodyPr wrap="square" rtlCol="0">
            <a:spAutoFit/>
          </a:bodyPr>
          <a:lstStyle/>
          <a:p>
            <a:pPr algn="ctr"/>
            <a:r>
              <a:rPr lang="en-US" sz="2400" b="1" dirty="0" smtClean="0"/>
              <a:t>Target Image with different size and pose</a:t>
            </a:r>
          </a:p>
        </p:txBody>
      </p:sp>
      <p:pic>
        <p:nvPicPr>
          <p:cNvPr id="1027" name="Picture 3"/>
          <p:cNvPicPr>
            <a:picLocks noChangeAspect="1" noChangeArrowheads="1"/>
          </p:cNvPicPr>
          <p:nvPr/>
        </p:nvPicPr>
        <p:blipFill>
          <a:blip r:embed="rId2"/>
          <a:srcRect/>
          <a:stretch>
            <a:fillRect/>
          </a:stretch>
        </p:blipFill>
        <p:spPr bwMode="auto">
          <a:xfrm>
            <a:off x="1143000" y="2895600"/>
            <a:ext cx="3124201" cy="2667000"/>
          </a:xfrm>
          <a:prstGeom prst="rect">
            <a:avLst/>
          </a:prstGeom>
          <a:noFill/>
          <a:ln w="9525">
            <a:noFill/>
            <a:miter lim="800000"/>
            <a:headEnd/>
            <a:tailEnd/>
          </a:ln>
          <a:effectLst/>
        </p:spPr>
      </p:pic>
      <p:pic>
        <p:nvPicPr>
          <p:cNvPr id="1028" name="Picture 4" descr="C:\Users\Dell\Documents\imagesForMajor\results of warping and interpolation\for presentation\Robik with his head rotated.JPG"/>
          <p:cNvPicPr>
            <a:picLocks noChangeAspect="1" noChangeArrowheads="1"/>
          </p:cNvPicPr>
          <p:nvPr/>
        </p:nvPicPr>
        <p:blipFill>
          <a:blip r:embed="rId3"/>
          <a:srcRect/>
          <a:stretch>
            <a:fillRect/>
          </a:stretch>
        </p:blipFill>
        <p:spPr bwMode="auto">
          <a:xfrm>
            <a:off x="4495800" y="2895600"/>
            <a:ext cx="3279494" cy="26670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BLOCK DIAGRAM</a:t>
            </a:r>
            <a:endParaRPr lang="en-US" dirty="0"/>
          </a:p>
        </p:txBody>
      </p:sp>
      <p:sp>
        <p:nvSpPr>
          <p:cNvPr id="3" name="Content Placeholder 2"/>
          <p:cNvSpPr>
            <a:spLocks noGrp="1"/>
          </p:cNvSpPr>
          <p:nvPr>
            <p:ph idx="1"/>
          </p:nvPr>
        </p:nvSpPr>
        <p:spPr/>
        <p:txBody>
          <a:bodyPr/>
          <a:lstStyle/>
          <a:p>
            <a:pPr>
              <a:buNone/>
            </a:pPr>
            <a:endParaRPr lang="en-US" dirty="0"/>
          </a:p>
        </p:txBody>
      </p:sp>
      <p:sp>
        <p:nvSpPr>
          <p:cNvPr id="4" name="Rectangle 3"/>
          <p:cNvSpPr/>
          <p:nvPr/>
        </p:nvSpPr>
        <p:spPr>
          <a:xfrm>
            <a:off x="457200" y="17526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Load </a:t>
            </a:r>
          </a:p>
          <a:p>
            <a:pPr algn="ctr"/>
            <a:r>
              <a:rPr lang="en-US" sz="2200" b="1" dirty="0" smtClean="0"/>
              <a:t>Source and Target Images</a:t>
            </a:r>
            <a:endParaRPr lang="en-US" sz="2200" b="1" dirty="0"/>
          </a:p>
        </p:txBody>
      </p:sp>
      <p:sp>
        <p:nvSpPr>
          <p:cNvPr id="5" name="Rectangle 4"/>
          <p:cNvSpPr/>
          <p:nvPr/>
        </p:nvSpPr>
        <p:spPr>
          <a:xfrm>
            <a:off x="6705600" y="33528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Adjust Color Consistency</a:t>
            </a:r>
            <a:endParaRPr lang="en-US" sz="2200" b="1" dirty="0"/>
          </a:p>
        </p:txBody>
      </p:sp>
      <p:sp>
        <p:nvSpPr>
          <p:cNvPr id="6" name="Rectangle 5"/>
          <p:cNvSpPr/>
          <p:nvPr/>
        </p:nvSpPr>
        <p:spPr>
          <a:xfrm>
            <a:off x="5486400" y="4953000"/>
            <a:ext cx="2057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Warp Source Image </a:t>
            </a:r>
            <a:endParaRPr lang="en-US" sz="2200" b="1" dirty="0"/>
          </a:p>
        </p:txBody>
      </p:sp>
      <p:sp>
        <p:nvSpPr>
          <p:cNvPr id="7" name="Rectangle 6"/>
          <p:cNvSpPr/>
          <p:nvPr/>
        </p:nvSpPr>
        <p:spPr>
          <a:xfrm>
            <a:off x="3048000" y="17526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Provide Feature </a:t>
            </a:r>
            <a:r>
              <a:rPr lang="en-US" sz="2200" b="1" dirty="0"/>
              <a:t>P</a:t>
            </a:r>
            <a:r>
              <a:rPr lang="en-US" sz="2200" b="1" dirty="0" smtClean="0"/>
              <a:t>oints</a:t>
            </a:r>
            <a:endParaRPr lang="en-US" sz="2200" b="1" dirty="0"/>
          </a:p>
        </p:txBody>
      </p:sp>
      <p:sp>
        <p:nvSpPr>
          <p:cNvPr id="8" name="Rectangle 7"/>
          <p:cNvSpPr/>
          <p:nvPr/>
        </p:nvSpPr>
        <p:spPr>
          <a:xfrm>
            <a:off x="5562600" y="17526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Extract Face Regions</a:t>
            </a:r>
            <a:endParaRPr lang="en-US" sz="2200" b="1" dirty="0"/>
          </a:p>
        </p:txBody>
      </p:sp>
      <p:sp>
        <p:nvSpPr>
          <p:cNvPr id="11" name="Rectangle 10"/>
          <p:cNvSpPr/>
          <p:nvPr/>
        </p:nvSpPr>
        <p:spPr>
          <a:xfrm>
            <a:off x="2895600" y="48768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Find the Best Point for Replacement</a:t>
            </a:r>
            <a:endParaRPr lang="en-US" sz="2200" b="1" dirty="0"/>
          </a:p>
        </p:txBody>
      </p:sp>
      <p:sp>
        <p:nvSpPr>
          <p:cNvPr id="12" name="Rectangle 11"/>
          <p:cNvSpPr/>
          <p:nvPr/>
        </p:nvSpPr>
        <p:spPr>
          <a:xfrm>
            <a:off x="457200" y="48768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Apply Blending at Boundary</a:t>
            </a:r>
            <a:endParaRPr lang="en-US" sz="2200" b="1" dirty="0"/>
          </a:p>
        </p:txBody>
      </p:sp>
      <p:sp>
        <p:nvSpPr>
          <p:cNvPr id="16" name="Right Arrow 15"/>
          <p:cNvSpPr/>
          <p:nvPr/>
        </p:nvSpPr>
        <p:spPr>
          <a:xfrm>
            <a:off x="2514600" y="2209800"/>
            <a:ext cx="533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105400" y="2209800"/>
            <a:ext cx="4572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2511424" y="5342462"/>
            <a:ext cx="386684" cy="135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4943400" y="5422164"/>
            <a:ext cx="545657" cy="1388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7143602">
            <a:off x="7375280" y="4932457"/>
            <a:ext cx="914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2513977">
            <a:off x="7553990" y="2952848"/>
            <a:ext cx="9144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IMAGE WARPING</a:t>
            </a:r>
            <a:endParaRPr lang="en-US" dirty="0"/>
          </a:p>
        </p:txBody>
      </p:sp>
      <p:sp>
        <p:nvSpPr>
          <p:cNvPr id="3" name="Content Placeholder 2"/>
          <p:cNvSpPr>
            <a:spLocks noGrp="1"/>
          </p:cNvSpPr>
          <p:nvPr>
            <p:ph idx="1"/>
          </p:nvPr>
        </p:nvSpPr>
        <p:spPr/>
        <p:txBody>
          <a:bodyPr/>
          <a:lstStyle/>
          <a:p>
            <a:pPr>
              <a:buNone/>
            </a:pPr>
            <a:r>
              <a:rPr lang="en-US" dirty="0" smtClean="0"/>
              <a:t>Therefore, the source image needs to be:</a:t>
            </a:r>
          </a:p>
          <a:p>
            <a:pPr marL="514350" indent="-514350">
              <a:buAutoNum type="arabicPeriod"/>
            </a:pPr>
            <a:r>
              <a:rPr lang="en-US" dirty="0" smtClean="0"/>
              <a:t>Shifted</a:t>
            </a:r>
          </a:p>
          <a:p>
            <a:pPr marL="514350" indent="-514350">
              <a:buAutoNum type="arabicPeriod"/>
            </a:pPr>
            <a:r>
              <a:rPr lang="en-US" dirty="0" smtClean="0"/>
              <a:t>Scaled</a:t>
            </a:r>
          </a:p>
          <a:p>
            <a:pPr marL="514350" indent="-514350">
              <a:buAutoNum type="arabicPeriod"/>
            </a:pPr>
            <a:r>
              <a:rPr lang="en-US" dirty="0" smtClean="0"/>
              <a:t>Rotated</a:t>
            </a:r>
          </a:p>
          <a:p>
            <a:pPr marL="514350" indent="-514350">
              <a:buAutoNum type="arabicPeriod"/>
            </a:pPr>
            <a:endParaRPr lang="en-US" dirty="0" smtClean="0"/>
          </a:p>
          <a:p>
            <a:pPr marL="514350" indent="-514350">
              <a:buNone/>
            </a:pPr>
            <a:r>
              <a:rPr lang="en-US" dirty="0" smtClean="0"/>
              <a:t>This is image warping.</a:t>
            </a:r>
          </a:p>
          <a:p>
            <a:pPr>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EXAMPLE</a:t>
            </a:r>
            <a:endParaRPr lang="en-US" dirty="0"/>
          </a:p>
        </p:txBody>
      </p:sp>
      <p:sp>
        <p:nvSpPr>
          <p:cNvPr id="5" name="TextBox 4"/>
          <p:cNvSpPr txBox="1"/>
          <p:nvPr/>
        </p:nvSpPr>
        <p:spPr>
          <a:xfrm>
            <a:off x="457200" y="4475480"/>
            <a:ext cx="2438400" cy="461665"/>
          </a:xfrm>
          <a:prstGeom prst="rect">
            <a:avLst/>
          </a:prstGeom>
          <a:noFill/>
        </p:spPr>
        <p:txBody>
          <a:bodyPr wrap="square" rtlCol="0">
            <a:spAutoFit/>
          </a:bodyPr>
          <a:lstStyle/>
          <a:p>
            <a:r>
              <a:rPr lang="en-US" sz="2400" b="1" dirty="0" smtClean="0"/>
              <a:t>	Source</a:t>
            </a:r>
            <a:endParaRPr lang="en-US" sz="2400" b="1" dirty="0"/>
          </a:p>
        </p:txBody>
      </p:sp>
      <p:sp>
        <p:nvSpPr>
          <p:cNvPr id="7" name="TextBox 6"/>
          <p:cNvSpPr txBox="1"/>
          <p:nvPr/>
        </p:nvSpPr>
        <p:spPr>
          <a:xfrm>
            <a:off x="3657600" y="4475480"/>
            <a:ext cx="2057400" cy="461665"/>
          </a:xfrm>
          <a:prstGeom prst="rect">
            <a:avLst/>
          </a:prstGeom>
          <a:noFill/>
        </p:spPr>
        <p:txBody>
          <a:bodyPr wrap="square" rtlCol="0">
            <a:spAutoFit/>
          </a:bodyPr>
          <a:lstStyle/>
          <a:p>
            <a:pPr algn="ctr"/>
            <a:r>
              <a:rPr lang="en-US" sz="2400" b="1" dirty="0" smtClean="0"/>
              <a:t>Target</a:t>
            </a:r>
          </a:p>
        </p:txBody>
      </p:sp>
      <p:sp>
        <p:nvSpPr>
          <p:cNvPr id="14" name="TextBox 13"/>
          <p:cNvSpPr txBox="1"/>
          <p:nvPr/>
        </p:nvSpPr>
        <p:spPr>
          <a:xfrm>
            <a:off x="6248400" y="4501793"/>
            <a:ext cx="2514600" cy="461665"/>
          </a:xfrm>
          <a:prstGeom prst="rect">
            <a:avLst/>
          </a:prstGeom>
          <a:noFill/>
        </p:spPr>
        <p:txBody>
          <a:bodyPr wrap="square" rtlCol="0">
            <a:spAutoFit/>
          </a:bodyPr>
          <a:lstStyle/>
          <a:p>
            <a:pPr algn="ctr"/>
            <a:r>
              <a:rPr lang="en-US" sz="2400" b="1" dirty="0" smtClean="0"/>
              <a:t>After Warping</a:t>
            </a:r>
            <a:endParaRPr lang="en-US" sz="2400" b="1" dirty="0"/>
          </a:p>
        </p:txBody>
      </p:sp>
      <p:sp>
        <p:nvSpPr>
          <p:cNvPr id="15" name="TextBox 14"/>
          <p:cNvSpPr txBox="1"/>
          <p:nvPr/>
        </p:nvSpPr>
        <p:spPr>
          <a:xfrm>
            <a:off x="152400" y="5092005"/>
            <a:ext cx="8991600" cy="1384995"/>
          </a:xfrm>
          <a:prstGeom prst="rect">
            <a:avLst/>
          </a:prstGeom>
          <a:noFill/>
        </p:spPr>
        <p:txBody>
          <a:bodyPr wrap="square" rtlCol="0">
            <a:spAutoFit/>
          </a:bodyPr>
          <a:lstStyle/>
          <a:p>
            <a:pPr algn="ctr"/>
            <a:r>
              <a:rPr lang="en-US" sz="2800" dirty="0" smtClean="0"/>
              <a:t>Here, the source face has been </a:t>
            </a:r>
            <a:r>
              <a:rPr lang="en-US" sz="2800" b="1" dirty="0" smtClean="0"/>
              <a:t>ROTATED ANTI-CLOCKWISE</a:t>
            </a:r>
            <a:r>
              <a:rPr lang="en-US" sz="2800" dirty="0" smtClean="0"/>
              <a:t>.</a:t>
            </a:r>
          </a:p>
          <a:p>
            <a:pPr algn="ctr"/>
            <a:endParaRPr lang="en-US" sz="2800" dirty="0" smtClean="0"/>
          </a:p>
          <a:p>
            <a:pPr algn="ctr"/>
            <a:r>
              <a:rPr lang="en-US" sz="2800" dirty="0" smtClean="0"/>
              <a:t>It has also been </a:t>
            </a:r>
            <a:r>
              <a:rPr lang="en-US" sz="2800" b="1" dirty="0" smtClean="0"/>
              <a:t>SCALED </a:t>
            </a:r>
            <a:r>
              <a:rPr lang="en-US" sz="2800" dirty="0" smtClean="0"/>
              <a:t>to a different size.</a:t>
            </a:r>
            <a:endParaRPr lang="en-US" sz="2800" dirty="0"/>
          </a:p>
        </p:txBody>
      </p:sp>
      <p:pic>
        <p:nvPicPr>
          <p:cNvPr id="13" name="Picture 3"/>
          <p:cNvPicPr>
            <a:picLocks noGrp="1" noChangeAspect="1" noChangeArrowheads="1"/>
          </p:cNvPicPr>
          <p:nvPr>
            <p:ph idx="1"/>
          </p:nvPr>
        </p:nvPicPr>
        <p:blipFill>
          <a:blip r:embed="rId3"/>
          <a:srcRect/>
          <a:stretch>
            <a:fillRect/>
          </a:stretch>
        </p:blipFill>
        <p:spPr bwMode="auto">
          <a:xfrm>
            <a:off x="304800" y="1753367"/>
            <a:ext cx="2743200" cy="2633213"/>
          </a:xfrm>
          <a:prstGeom prst="rect">
            <a:avLst/>
          </a:prstGeom>
          <a:noFill/>
          <a:ln w="9525">
            <a:noFill/>
            <a:miter lim="800000"/>
            <a:headEnd/>
            <a:tailEnd/>
          </a:ln>
          <a:effectLst/>
        </p:spPr>
      </p:pic>
      <p:pic>
        <p:nvPicPr>
          <p:cNvPr id="16" name="Picture 4" descr="C:\Users\Dell\Documents\imagesForMajor\results of warping and interpolation\for presentation\Robik with his head rotated.JPG"/>
          <p:cNvPicPr>
            <a:picLocks noChangeAspect="1" noChangeArrowheads="1"/>
          </p:cNvPicPr>
          <p:nvPr/>
        </p:nvPicPr>
        <p:blipFill>
          <a:blip r:embed="rId4"/>
          <a:srcRect/>
          <a:stretch>
            <a:fillRect/>
          </a:stretch>
        </p:blipFill>
        <p:spPr bwMode="auto">
          <a:xfrm>
            <a:off x="3124200" y="1751833"/>
            <a:ext cx="2819400" cy="2647447"/>
          </a:xfrm>
          <a:prstGeom prst="rect">
            <a:avLst/>
          </a:prstGeom>
          <a:noFill/>
        </p:spPr>
      </p:pic>
      <p:pic>
        <p:nvPicPr>
          <p:cNvPr id="10" name="Picture 2" descr="C:\Users\Dell\Documents\imagesForMajor\results of warping and interpolation\interpolated.jpeg"/>
          <p:cNvPicPr>
            <a:picLocks noChangeAspect="1" noChangeArrowheads="1"/>
          </p:cNvPicPr>
          <p:nvPr/>
        </p:nvPicPr>
        <p:blipFill>
          <a:blip r:embed="rId5"/>
          <a:srcRect/>
          <a:stretch>
            <a:fillRect/>
          </a:stretch>
        </p:blipFill>
        <p:spPr bwMode="auto">
          <a:xfrm>
            <a:off x="6034940" y="1751893"/>
            <a:ext cx="2575660" cy="2701792"/>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pic>
        <p:nvPicPr>
          <p:cNvPr id="2053" name="Picture 5"/>
          <p:cNvPicPr>
            <a:picLocks noChangeAspect="1" noChangeArrowheads="1"/>
          </p:cNvPicPr>
          <p:nvPr/>
        </p:nvPicPr>
        <p:blipFill>
          <a:blip r:embed="rId3"/>
          <a:srcRect/>
          <a:stretch>
            <a:fillRect/>
          </a:stretch>
        </p:blipFill>
        <p:spPr bwMode="auto">
          <a:xfrm>
            <a:off x="526807" y="2590800"/>
            <a:ext cx="3816593" cy="2819400"/>
          </a:xfrm>
          <a:prstGeom prst="rect">
            <a:avLst/>
          </a:prstGeom>
          <a:noFill/>
          <a:ln w="9525">
            <a:noFill/>
            <a:miter lim="800000"/>
            <a:headEnd/>
            <a:tailEnd/>
          </a:ln>
          <a:effectLst/>
        </p:spPr>
      </p:pic>
      <p:pic>
        <p:nvPicPr>
          <p:cNvPr id="2054" name="Picture 6"/>
          <p:cNvPicPr>
            <a:picLocks noGrp="1" noChangeAspect="1" noChangeArrowheads="1"/>
          </p:cNvPicPr>
          <p:nvPr>
            <p:ph idx="1"/>
          </p:nvPr>
        </p:nvPicPr>
        <p:blipFill>
          <a:blip r:embed="rId4"/>
          <a:srcRect/>
          <a:stretch>
            <a:fillRect/>
          </a:stretch>
        </p:blipFill>
        <p:spPr bwMode="auto">
          <a:xfrm>
            <a:off x="4936394" y="2590800"/>
            <a:ext cx="3598005" cy="2819400"/>
          </a:xfrm>
          <a:prstGeom prst="rect">
            <a:avLst/>
          </a:prstGeom>
          <a:noFill/>
          <a:ln w="9525">
            <a:noFill/>
            <a:miter lim="800000"/>
            <a:headEnd/>
            <a:tailEnd/>
          </a:ln>
          <a:effectLst/>
        </p:spPr>
      </p:pic>
      <p:sp>
        <p:nvSpPr>
          <p:cNvPr id="10" name="TextBox 9"/>
          <p:cNvSpPr txBox="1"/>
          <p:nvPr/>
        </p:nvSpPr>
        <p:spPr>
          <a:xfrm>
            <a:off x="1371600" y="5638800"/>
            <a:ext cx="2819400" cy="461665"/>
          </a:xfrm>
          <a:prstGeom prst="rect">
            <a:avLst/>
          </a:prstGeom>
          <a:noFill/>
        </p:spPr>
        <p:txBody>
          <a:bodyPr wrap="square" rtlCol="0">
            <a:spAutoFit/>
          </a:bodyPr>
          <a:lstStyle/>
          <a:p>
            <a:pPr algn="ctr"/>
            <a:r>
              <a:rPr lang="en-US" sz="2400" b="1" dirty="0" smtClean="0"/>
              <a:t>Before Interpolation</a:t>
            </a:r>
            <a:endParaRPr lang="en-US" sz="2400" b="1" dirty="0"/>
          </a:p>
        </p:txBody>
      </p:sp>
      <p:sp>
        <p:nvSpPr>
          <p:cNvPr id="11" name="TextBox 10"/>
          <p:cNvSpPr txBox="1"/>
          <p:nvPr/>
        </p:nvSpPr>
        <p:spPr>
          <a:xfrm>
            <a:off x="5715000" y="5638800"/>
            <a:ext cx="2209800" cy="830997"/>
          </a:xfrm>
          <a:prstGeom prst="rect">
            <a:avLst/>
          </a:prstGeom>
          <a:noFill/>
        </p:spPr>
        <p:txBody>
          <a:bodyPr wrap="square" rtlCol="0">
            <a:spAutoFit/>
          </a:bodyPr>
          <a:lstStyle/>
          <a:p>
            <a:pPr algn="ctr"/>
            <a:r>
              <a:rPr lang="en-US" sz="2400" b="1" dirty="0" smtClean="0"/>
              <a:t>After Interpolation</a:t>
            </a:r>
            <a:endParaRPr lang="en-US" sz="2400" b="1" dirty="0"/>
          </a:p>
        </p:txBody>
      </p:sp>
      <p:sp>
        <p:nvSpPr>
          <p:cNvPr id="12" name="Content Placeholder 2"/>
          <p:cNvSpPr txBox="1">
            <a:spLocks/>
          </p:cNvSpPr>
          <p:nvPr/>
        </p:nvSpPr>
        <p:spPr>
          <a:xfrm>
            <a:off x="228600" y="1295400"/>
            <a:ext cx="8686800" cy="1143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The image</a:t>
            </a:r>
            <a:r>
              <a:rPr kumimoji="0" lang="en-US" sz="2800" b="0" i="0" u="none" strike="noStrike" kern="1200" cap="none" spc="0" normalizeH="0" noProof="0" dirty="0" smtClean="0">
                <a:ln>
                  <a:noFill/>
                </a:ln>
                <a:solidFill>
                  <a:schemeClr val="tx1"/>
                </a:solidFill>
                <a:effectLst/>
                <a:uLnTx/>
                <a:uFillTx/>
                <a:latin typeface="+mn-lt"/>
                <a:ea typeface="+mn-ea"/>
                <a:cs typeface="+mn-cs"/>
              </a:rPr>
              <a:t> thus obtained contains fuzziness. So the intensity levels</a:t>
            </a:r>
            <a:r>
              <a:rPr lang="en-US" sz="2800" dirty="0" smtClean="0"/>
              <a:t> should be interpolated.</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dirty="0" smtClean="0"/>
              <a:t>APPROPRIATE POSITION TO PASTE</a:t>
            </a:r>
            <a:endParaRPr lang="en-US" dirty="0"/>
          </a:p>
        </p:txBody>
      </p:sp>
      <p:sp>
        <p:nvSpPr>
          <p:cNvPr id="12" name="TextBox 11"/>
          <p:cNvSpPr txBox="1"/>
          <p:nvPr/>
        </p:nvSpPr>
        <p:spPr>
          <a:xfrm>
            <a:off x="457200" y="1536918"/>
            <a:ext cx="8382000" cy="1815882"/>
          </a:xfrm>
          <a:prstGeom prst="rect">
            <a:avLst/>
          </a:prstGeom>
          <a:noFill/>
        </p:spPr>
        <p:txBody>
          <a:bodyPr wrap="square" rtlCol="0">
            <a:spAutoFit/>
          </a:bodyPr>
          <a:lstStyle/>
          <a:p>
            <a:r>
              <a:rPr lang="en-US" sz="2800" dirty="0" smtClean="0"/>
              <a:t>The source face is pasted in such a way that region of overlap of the source and target face regions is the largest. The source face is shifted in search for such a position.</a:t>
            </a:r>
            <a:endParaRPr lang="en-US" sz="2800" dirty="0"/>
          </a:p>
        </p:txBody>
      </p:sp>
    </p:spTree>
    <p:extLst>
      <p:ext uri="{BB962C8B-B14F-4D97-AF65-F5344CB8AC3E}">
        <p14:creationId xmlns:p14="http://schemas.microsoft.com/office/powerpoint/2010/main" val="34848534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81000" y="1600200"/>
            <a:ext cx="3352802" cy="452362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334000" y="1600200"/>
            <a:ext cx="3365426" cy="4273550"/>
          </a:xfrm>
          <a:prstGeom prst="rect">
            <a:avLst/>
          </a:prstGeom>
          <a:noFill/>
          <a:ln w="9525">
            <a:noFill/>
            <a:miter lim="800000"/>
            <a:headEnd/>
            <a:tailEnd/>
          </a:ln>
          <a:effectLst/>
        </p:spPr>
      </p:pic>
      <p:sp>
        <p:nvSpPr>
          <p:cNvPr id="6" name="TextBox 5"/>
          <p:cNvSpPr txBox="1"/>
          <p:nvPr/>
        </p:nvSpPr>
        <p:spPr>
          <a:xfrm>
            <a:off x="3276600" y="1981200"/>
            <a:ext cx="1828800" cy="830997"/>
          </a:xfrm>
          <a:prstGeom prst="rect">
            <a:avLst/>
          </a:prstGeom>
          <a:noFill/>
        </p:spPr>
        <p:txBody>
          <a:bodyPr wrap="square" rtlCol="0">
            <a:spAutoFit/>
          </a:bodyPr>
          <a:lstStyle/>
          <a:p>
            <a:pPr algn="ctr"/>
            <a:r>
              <a:rPr lang="en-US" sz="2400" b="1" dirty="0" smtClean="0"/>
              <a:t>LESS OVERLAP</a:t>
            </a:r>
            <a:endParaRPr lang="en-US" sz="2400" b="1" dirty="0"/>
          </a:p>
        </p:txBody>
      </p:sp>
      <p:sp>
        <p:nvSpPr>
          <p:cNvPr id="7" name="TextBox 6"/>
          <p:cNvSpPr txBox="1"/>
          <p:nvPr/>
        </p:nvSpPr>
        <p:spPr>
          <a:xfrm>
            <a:off x="3810000" y="3276600"/>
            <a:ext cx="1828800" cy="830997"/>
          </a:xfrm>
          <a:prstGeom prst="rect">
            <a:avLst/>
          </a:prstGeom>
          <a:noFill/>
        </p:spPr>
        <p:txBody>
          <a:bodyPr wrap="square" rtlCol="0">
            <a:spAutoFit/>
          </a:bodyPr>
          <a:lstStyle/>
          <a:p>
            <a:pPr algn="ctr"/>
            <a:r>
              <a:rPr lang="en-US" sz="2400" b="1" dirty="0" smtClean="0"/>
              <a:t>MORE OVERLAP</a:t>
            </a:r>
            <a:endParaRPr lang="en-US" sz="2400" b="1" dirty="0"/>
          </a:p>
        </p:txBody>
      </p:sp>
      <p:cxnSp>
        <p:nvCxnSpPr>
          <p:cNvPr id="9" name="Straight Arrow Connector 8"/>
          <p:cNvCxnSpPr/>
          <p:nvPr/>
        </p:nvCxnSpPr>
        <p:spPr>
          <a:xfrm rot="10800000" flipV="1">
            <a:off x="2667000" y="2362200"/>
            <a:ext cx="914400" cy="6096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34000" y="3657600"/>
            <a:ext cx="914400" cy="3048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3000" y="5943600"/>
            <a:ext cx="2514600" cy="461665"/>
          </a:xfrm>
          <a:prstGeom prst="rect">
            <a:avLst/>
          </a:prstGeom>
          <a:noFill/>
        </p:spPr>
        <p:txBody>
          <a:bodyPr wrap="square" rtlCol="0">
            <a:spAutoFit/>
          </a:bodyPr>
          <a:lstStyle/>
          <a:p>
            <a:r>
              <a:rPr lang="en-US" sz="2400" b="1" dirty="0" smtClean="0"/>
              <a:t>NOT SO GOOD</a:t>
            </a:r>
            <a:endParaRPr lang="en-US" sz="2400" b="1" dirty="0"/>
          </a:p>
        </p:txBody>
      </p:sp>
      <p:sp>
        <p:nvSpPr>
          <p:cNvPr id="15" name="TextBox 14"/>
          <p:cNvSpPr txBox="1"/>
          <p:nvPr/>
        </p:nvSpPr>
        <p:spPr>
          <a:xfrm>
            <a:off x="6019800" y="5943600"/>
            <a:ext cx="2895600" cy="461665"/>
          </a:xfrm>
          <a:prstGeom prst="rect">
            <a:avLst/>
          </a:prstGeom>
          <a:noFill/>
        </p:spPr>
        <p:txBody>
          <a:bodyPr wrap="square" rtlCol="0">
            <a:spAutoFit/>
          </a:bodyPr>
          <a:lstStyle/>
          <a:p>
            <a:r>
              <a:rPr lang="en-US" sz="2400" b="1" dirty="0" smtClean="0"/>
              <a:t>MUCH BETTER</a:t>
            </a:r>
            <a:endParaRPr lang="en-US" sz="24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62200"/>
            <a:ext cx="8229600" cy="1828800"/>
          </a:xfrm>
        </p:spPr>
        <p:txBody>
          <a:bodyPr>
            <a:normAutofit/>
          </a:bodyPr>
          <a:lstStyle/>
          <a:p>
            <a:r>
              <a:rPr lang="en-US" sz="5400" dirty="0" smtClean="0"/>
              <a:t>COLOR CONSISTENCY</a:t>
            </a:r>
            <a:endParaRPr lang="en-US" sz="5400" dirty="0"/>
          </a:p>
        </p:txBody>
      </p:sp>
    </p:spTree>
    <p:extLst>
      <p:ext uri="{BB962C8B-B14F-4D97-AF65-F5344CB8AC3E}">
        <p14:creationId xmlns:p14="http://schemas.microsoft.com/office/powerpoint/2010/main" val="3909269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MATCHING</a:t>
            </a:r>
            <a:endParaRPr lang="en-US" dirty="0"/>
          </a:p>
        </p:txBody>
      </p:sp>
      <p:sp>
        <p:nvSpPr>
          <p:cNvPr id="3" name="Content Placeholder 2"/>
          <p:cNvSpPr>
            <a:spLocks noGrp="1"/>
          </p:cNvSpPr>
          <p:nvPr>
            <p:ph idx="1"/>
          </p:nvPr>
        </p:nvSpPr>
        <p:spPr/>
        <p:txBody>
          <a:bodyPr/>
          <a:lstStyle/>
          <a:p>
            <a:r>
              <a:rPr lang="en-US" dirty="0" smtClean="0"/>
              <a:t>It is a method of generating image that has a specified histogram</a:t>
            </a:r>
          </a:p>
          <a:p>
            <a:r>
              <a:rPr lang="en-US" dirty="0" smtClean="0"/>
              <a:t>The specification of the histogram is given by the histogram of target image</a:t>
            </a:r>
            <a:endParaRPr lang="en-US" dirty="0"/>
          </a:p>
        </p:txBody>
      </p:sp>
    </p:spTree>
    <p:extLst>
      <p:ext uri="{BB962C8B-B14F-4D97-AF65-F5344CB8AC3E}">
        <p14:creationId xmlns:p14="http://schemas.microsoft.com/office/powerpoint/2010/main" val="33083583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981200"/>
            <a:ext cx="6280221" cy="3429000"/>
          </a:xfrm>
        </p:spPr>
      </p:pic>
      <p:sp>
        <p:nvSpPr>
          <p:cNvPr id="3" name="TextBox 2"/>
          <p:cNvSpPr txBox="1"/>
          <p:nvPr/>
        </p:nvSpPr>
        <p:spPr>
          <a:xfrm>
            <a:off x="7467600" y="3048000"/>
            <a:ext cx="1524000" cy="923330"/>
          </a:xfrm>
          <a:prstGeom prst="rect">
            <a:avLst/>
          </a:prstGeom>
          <a:noFill/>
        </p:spPr>
        <p:txBody>
          <a:bodyPr wrap="square" rtlCol="0">
            <a:spAutoFit/>
          </a:bodyPr>
          <a:lstStyle/>
          <a:p>
            <a:r>
              <a:rPr lang="en-US" dirty="0" smtClean="0"/>
              <a:t>Normalized cumulative frequency</a:t>
            </a:r>
            <a:endParaRPr lang="en-US" dirty="0"/>
          </a:p>
        </p:txBody>
      </p:sp>
      <p:cxnSp>
        <p:nvCxnSpPr>
          <p:cNvPr id="6" name="Straight Arrow Connector 5"/>
          <p:cNvCxnSpPr/>
          <p:nvPr/>
        </p:nvCxnSpPr>
        <p:spPr>
          <a:xfrm flipH="1" flipV="1">
            <a:off x="6553200" y="2362200"/>
            <a:ext cx="990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05200" y="2971800"/>
            <a:ext cx="1143000" cy="369332"/>
          </a:xfrm>
          <a:prstGeom prst="rect">
            <a:avLst/>
          </a:prstGeom>
          <a:noFill/>
        </p:spPr>
        <p:txBody>
          <a:bodyPr wrap="square" rtlCol="0">
            <a:spAutoFit/>
          </a:bodyPr>
          <a:lstStyle/>
          <a:p>
            <a:r>
              <a:rPr lang="en-US" dirty="0" smtClean="0"/>
              <a:t>Histogram</a:t>
            </a:r>
            <a:endParaRPr lang="en-US" dirty="0"/>
          </a:p>
        </p:txBody>
      </p:sp>
      <p:cxnSp>
        <p:nvCxnSpPr>
          <p:cNvPr id="10" name="Straight Arrow Connector 9"/>
          <p:cNvCxnSpPr/>
          <p:nvPr/>
        </p:nvCxnSpPr>
        <p:spPr>
          <a:xfrm flipH="1">
            <a:off x="2971800" y="3156466"/>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514600" y="4869875"/>
            <a:ext cx="3048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85315" y="4779811"/>
            <a:ext cx="1371600" cy="381000"/>
          </a:xfrm>
          <a:prstGeom prst="rect">
            <a:avLst/>
          </a:prstGeom>
          <a:noFill/>
        </p:spPr>
        <p:txBody>
          <a:bodyPr wrap="square" rtlCol="0">
            <a:spAutoFit/>
          </a:bodyPr>
          <a:lstStyle/>
          <a:p>
            <a:r>
              <a:rPr lang="en-US" dirty="0" smtClean="0"/>
              <a:t>mapped</a:t>
            </a:r>
            <a:endParaRPr lang="en-US" dirty="0"/>
          </a:p>
        </p:txBody>
      </p:sp>
      <p:sp>
        <p:nvSpPr>
          <p:cNvPr id="11" name="TextBox 10"/>
          <p:cNvSpPr txBox="1"/>
          <p:nvPr/>
        </p:nvSpPr>
        <p:spPr>
          <a:xfrm>
            <a:off x="1828800" y="5334000"/>
            <a:ext cx="5867400" cy="369332"/>
          </a:xfrm>
          <a:prstGeom prst="rect">
            <a:avLst/>
          </a:prstGeom>
          <a:noFill/>
        </p:spPr>
        <p:txBody>
          <a:bodyPr wrap="square" rtlCol="0">
            <a:spAutoFit/>
          </a:bodyPr>
          <a:lstStyle/>
          <a:p>
            <a:pPr algn="ctr"/>
            <a:r>
              <a:rPr lang="en-US" b="1" dirty="0" smtClean="0"/>
              <a:t>Intensity</a:t>
            </a:r>
            <a:endParaRPr lang="en-US" b="1" dirty="0"/>
          </a:p>
        </p:txBody>
      </p:sp>
      <p:sp>
        <p:nvSpPr>
          <p:cNvPr id="12" name="TextBox 11"/>
          <p:cNvSpPr txBox="1"/>
          <p:nvPr/>
        </p:nvSpPr>
        <p:spPr>
          <a:xfrm>
            <a:off x="304800" y="2362200"/>
            <a:ext cx="1219200" cy="369332"/>
          </a:xfrm>
          <a:prstGeom prst="rect">
            <a:avLst/>
          </a:prstGeom>
          <a:noFill/>
        </p:spPr>
        <p:txBody>
          <a:bodyPr wrap="square" rtlCol="0">
            <a:spAutoFit/>
          </a:bodyPr>
          <a:lstStyle/>
          <a:p>
            <a:r>
              <a:rPr lang="en-US" b="1" dirty="0" smtClean="0"/>
              <a:t>Frequency</a:t>
            </a:r>
            <a:endParaRPr lang="en-US" b="1" dirty="0"/>
          </a:p>
        </p:txBody>
      </p:sp>
    </p:spTree>
    <p:extLst>
      <p:ext uri="{BB962C8B-B14F-4D97-AF65-F5344CB8AC3E}">
        <p14:creationId xmlns:p14="http://schemas.microsoft.com/office/powerpoint/2010/main" val="2420120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dirty="0" smtClean="0"/>
              <a:t>Result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914400"/>
            <a:ext cx="2407289" cy="2679989"/>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3176" y="1117858"/>
            <a:ext cx="2224534" cy="24765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914400"/>
            <a:ext cx="2438400" cy="27146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706259"/>
            <a:ext cx="2590800" cy="20660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5971" y="3793293"/>
            <a:ext cx="2981109" cy="189201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9556" y="3793293"/>
            <a:ext cx="2555912" cy="1892011"/>
          </a:xfrm>
          <a:prstGeom prst="rect">
            <a:avLst/>
          </a:prstGeom>
        </p:spPr>
      </p:pic>
      <p:sp>
        <p:nvSpPr>
          <p:cNvPr id="10" name="TextBox 9"/>
          <p:cNvSpPr txBox="1"/>
          <p:nvPr/>
        </p:nvSpPr>
        <p:spPr>
          <a:xfrm>
            <a:off x="609600" y="6019800"/>
            <a:ext cx="1981200" cy="646331"/>
          </a:xfrm>
          <a:prstGeom prst="rect">
            <a:avLst/>
          </a:prstGeom>
          <a:noFill/>
        </p:spPr>
        <p:txBody>
          <a:bodyPr wrap="square" rtlCol="0">
            <a:spAutoFit/>
          </a:bodyPr>
          <a:lstStyle/>
          <a:p>
            <a:r>
              <a:rPr lang="en-US" dirty="0" smtClean="0"/>
              <a:t>Source image and its histogram</a:t>
            </a:r>
            <a:endParaRPr lang="en-US" dirty="0"/>
          </a:p>
        </p:txBody>
      </p:sp>
      <p:sp>
        <p:nvSpPr>
          <p:cNvPr id="11" name="TextBox 10"/>
          <p:cNvSpPr txBox="1"/>
          <p:nvPr/>
        </p:nvSpPr>
        <p:spPr>
          <a:xfrm>
            <a:off x="3429000" y="6033654"/>
            <a:ext cx="1981200" cy="646331"/>
          </a:xfrm>
          <a:prstGeom prst="rect">
            <a:avLst/>
          </a:prstGeom>
          <a:noFill/>
        </p:spPr>
        <p:txBody>
          <a:bodyPr wrap="square" rtlCol="0">
            <a:spAutoFit/>
          </a:bodyPr>
          <a:lstStyle/>
          <a:p>
            <a:r>
              <a:rPr lang="en-US" dirty="0"/>
              <a:t>T</a:t>
            </a:r>
            <a:r>
              <a:rPr lang="en-US" dirty="0" smtClean="0"/>
              <a:t>arget image and its histogram</a:t>
            </a:r>
            <a:endParaRPr lang="en-US" dirty="0"/>
          </a:p>
        </p:txBody>
      </p:sp>
      <p:sp>
        <p:nvSpPr>
          <p:cNvPr id="12" name="TextBox 11"/>
          <p:cNvSpPr txBox="1"/>
          <p:nvPr/>
        </p:nvSpPr>
        <p:spPr>
          <a:xfrm>
            <a:off x="6494192" y="6033654"/>
            <a:ext cx="1981200" cy="646331"/>
          </a:xfrm>
          <a:prstGeom prst="rect">
            <a:avLst/>
          </a:prstGeom>
          <a:noFill/>
        </p:spPr>
        <p:txBody>
          <a:bodyPr wrap="square" rtlCol="0">
            <a:spAutoFit/>
          </a:bodyPr>
          <a:lstStyle/>
          <a:p>
            <a:r>
              <a:rPr lang="en-US" dirty="0" smtClean="0"/>
              <a:t>Result image and its histogram</a:t>
            </a:r>
            <a:endParaRPr lang="en-US" dirty="0"/>
          </a:p>
        </p:txBody>
      </p:sp>
    </p:spTree>
    <p:extLst>
      <p:ext uri="{BB962C8B-B14F-4D97-AF65-F5344CB8AC3E}">
        <p14:creationId xmlns:p14="http://schemas.microsoft.com/office/powerpoint/2010/main" val="32786050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BLENDING</a:t>
            </a:r>
            <a:endParaRPr lang="en-US" dirty="0"/>
          </a:p>
        </p:txBody>
      </p:sp>
      <p:sp>
        <p:nvSpPr>
          <p:cNvPr id="3" name="Content Placeholder 2"/>
          <p:cNvSpPr>
            <a:spLocks noGrp="1"/>
          </p:cNvSpPr>
          <p:nvPr>
            <p:ph idx="1"/>
          </p:nvPr>
        </p:nvSpPr>
        <p:spPr/>
        <p:txBody>
          <a:bodyPr/>
          <a:lstStyle/>
          <a:p>
            <a:r>
              <a:rPr lang="en-US" dirty="0" smtClean="0"/>
              <a:t>Two major steps</a:t>
            </a:r>
          </a:p>
          <a:p>
            <a:pPr lvl="1"/>
            <a:r>
              <a:rPr lang="en-US" dirty="0" smtClean="0"/>
              <a:t>Alpha Blending</a:t>
            </a:r>
          </a:p>
          <a:p>
            <a:pPr lvl="1"/>
            <a:r>
              <a:rPr lang="en-US" dirty="0" smtClean="0"/>
              <a:t>Intensity Interpolation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FACE EXTRACTION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Blending</a:t>
            </a:r>
            <a:endParaRPr lang="en-US" dirty="0"/>
          </a:p>
        </p:txBody>
      </p:sp>
      <p:sp>
        <p:nvSpPr>
          <p:cNvPr id="3" name="Content Placeholder 2"/>
          <p:cNvSpPr>
            <a:spLocks noGrp="1"/>
          </p:cNvSpPr>
          <p:nvPr>
            <p:ph idx="1"/>
          </p:nvPr>
        </p:nvSpPr>
        <p:spPr/>
        <p:txBody>
          <a:bodyPr/>
          <a:lstStyle/>
          <a:p>
            <a:r>
              <a:rPr lang="en-US" dirty="0" smtClean="0"/>
              <a:t>Used to smooth the sharp transition of regions in the boundary</a:t>
            </a:r>
          </a:p>
          <a:p>
            <a:r>
              <a:rPr lang="en-US" dirty="0" smtClean="0"/>
              <a:t>Use iterative transparency variation</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of alpha blending</a:t>
            </a:r>
            <a:endParaRPr lang="en-US" dirty="0"/>
          </a:p>
        </p:txBody>
      </p:sp>
      <p:sp>
        <p:nvSpPr>
          <p:cNvPr id="6" name="Content Placeholder 5"/>
          <p:cNvSpPr>
            <a:spLocks noGrp="1"/>
          </p:cNvSpPr>
          <p:nvPr>
            <p:ph idx="1"/>
          </p:nvPr>
        </p:nvSpPr>
        <p:spPr/>
        <p:txBody>
          <a:bodyPr/>
          <a:lstStyle/>
          <a:p>
            <a:r>
              <a:rPr lang="en-US" dirty="0" smtClean="0"/>
              <a:t>Create a transparency gradient in the face boundary</a:t>
            </a:r>
          </a:p>
          <a:p>
            <a:endParaRPr lang="en-US" dirty="0"/>
          </a:p>
        </p:txBody>
      </p:sp>
      <p:pic>
        <p:nvPicPr>
          <p:cNvPr id="7" name="Content Placeholder 3" descr="C:\Users\power\Desktop\FaceReplacementSystemLocalRepository\FaceReplacementSystem\FaceReplacementSystem\faceMat.jpg"/>
          <p:cNvPicPr>
            <a:picLocks/>
          </p:cNvPicPr>
          <p:nvPr/>
        </p:nvPicPr>
        <p:blipFill>
          <a:blip r:embed="rId2"/>
          <a:srcRect/>
          <a:stretch>
            <a:fillRect/>
          </a:stretch>
        </p:blipFill>
        <p:spPr bwMode="auto">
          <a:xfrm>
            <a:off x="1447800" y="3124200"/>
            <a:ext cx="1828800" cy="2362200"/>
          </a:xfrm>
          <a:prstGeom prst="rect">
            <a:avLst/>
          </a:prstGeom>
          <a:noFill/>
          <a:ln w="9525">
            <a:noFill/>
            <a:miter lim="800000"/>
            <a:headEnd/>
            <a:tailEnd/>
          </a:ln>
        </p:spPr>
      </p:pic>
      <p:pic>
        <p:nvPicPr>
          <p:cNvPr id="8" name="Picture 7" descr="C:\Users\power\Desktop\FaceReplacementSystemLocalRepository\FaceReplacementSystem\FaceReplacementSystem\boundaryMat.jpg"/>
          <p:cNvPicPr/>
          <p:nvPr/>
        </p:nvPicPr>
        <p:blipFill>
          <a:blip r:embed="rId3"/>
          <a:srcRect/>
          <a:stretch>
            <a:fillRect/>
          </a:stretch>
        </p:blipFill>
        <p:spPr bwMode="auto">
          <a:xfrm>
            <a:off x="6019800" y="3200400"/>
            <a:ext cx="1828800" cy="2286000"/>
          </a:xfrm>
          <a:prstGeom prst="rect">
            <a:avLst/>
          </a:prstGeom>
          <a:noFill/>
          <a:ln w="9525">
            <a:noFill/>
            <a:miter lim="800000"/>
            <a:headEnd/>
            <a:tailEnd/>
          </a:ln>
        </p:spPr>
      </p:pic>
      <p:sp>
        <p:nvSpPr>
          <p:cNvPr id="9" name="TextBox 8"/>
          <p:cNvSpPr txBox="1"/>
          <p:nvPr/>
        </p:nvSpPr>
        <p:spPr>
          <a:xfrm>
            <a:off x="1600200" y="5791200"/>
            <a:ext cx="1600200" cy="369332"/>
          </a:xfrm>
          <a:prstGeom prst="rect">
            <a:avLst/>
          </a:prstGeom>
          <a:noFill/>
        </p:spPr>
        <p:txBody>
          <a:bodyPr wrap="square" rtlCol="0">
            <a:spAutoFit/>
          </a:bodyPr>
          <a:lstStyle/>
          <a:p>
            <a:r>
              <a:rPr lang="en-US" dirty="0" smtClean="0"/>
              <a:t>Face Region</a:t>
            </a:r>
            <a:endParaRPr lang="en-US" dirty="0"/>
          </a:p>
        </p:txBody>
      </p:sp>
      <p:sp>
        <p:nvSpPr>
          <p:cNvPr id="10" name="TextBox 9"/>
          <p:cNvSpPr txBox="1"/>
          <p:nvPr/>
        </p:nvSpPr>
        <p:spPr>
          <a:xfrm>
            <a:off x="6400800" y="5715000"/>
            <a:ext cx="1752600" cy="369332"/>
          </a:xfrm>
          <a:prstGeom prst="rect">
            <a:avLst/>
          </a:prstGeom>
          <a:noFill/>
        </p:spPr>
        <p:txBody>
          <a:bodyPr wrap="square" rtlCol="0">
            <a:spAutoFit/>
          </a:bodyPr>
          <a:lstStyle/>
          <a:p>
            <a:r>
              <a:rPr lang="en-US" dirty="0" smtClean="0"/>
              <a:t>Face Boundary</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BLENDING</a:t>
            </a:r>
            <a:endParaRPr lang="en-US" dirty="0"/>
          </a:p>
        </p:txBody>
      </p:sp>
      <p:pic>
        <p:nvPicPr>
          <p:cNvPr id="4" name="Content Placeholder 3"/>
          <p:cNvPicPr>
            <a:picLocks noGrp="1"/>
          </p:cNvPicPr>
          <p:nvPr>
            <p:ph idx="1"/>
          </p:nvPr>
        </p:nvPicPr>
        <p:blipFill>
          <a:blip r:embed="rId2"/>
          <a:srcRect/>
          <a:stretch>
            <a:fillRect/>
          </a:stretch>
        </p:blipFill>
        <p:spPr bwMode="auto">
          <a:xfrm>
            <a:off x="990600" y="2438400"/>
            <a:ext cx="2743200" cy="2438400"/>
          </a:xfrm>
          <a:prstGeom prst="rect">
            <a:avLst/>
          </a:prstGeom>
          <a:noFill/>
          <a:ln w="9525">
            <a:noFill/>
            <a:miter lim="800000"/>
            <a:headEnd/>
            <a:tailEnd/>
          </a:ln>
        </p:spPr>
      </p:pic>
      <p:pic>
        <p:nvPicPr>
          <p:cNvPr id="5" name="Picture 4" descr="C:\Users\power\Pictures\alphaBlended.JPG"/>
          <p:cNvPicPr/>
          <p:nvPr/>
        </p:nvPicPr>
        <p:blipFill>
          <a:blip r:embed="rId3"/>
          <a:srcRect/>
          <a:stretch>
            <a:fillRect/>
          </a:stretch>
        </p:blipFill>
        <p:spPr bwMode="auto">
          <a:xfrm>
            <a:off x="4953000" y="2362200"/>
            <a:ext cx="2590800" cy="2514600"/>
          </a:xfrm>
          <a:prstGeom prst="rect">
            <a:avLst/>
          </a:prstGeom>
          <a:noFill/>
          <a:ln w="9525">
            <a:noFill/>
            <a:miter lim="800000"/>
            <a:headEnd/>
            <a:tailEnd/>
          </a:ln>
        </p:spPr>
      </p:pic>
      <p:sp>
        <p:nvSpPr>
          <p:cNvPr id="6" name="TextBox 5"/>
          <p:cNvSpPr txBox="1"/>
          <p:nvPr/>
        </p:nvSpPr>
        <p:spPr>
          <a:xfrm>
            <a:off x="838200" y="5105400"/>
            <a:ext cx="3962400" cy="430887"/>
          </a:xfrm>
          <a:prstGeom prst="rect">
            <a:avLst/>
          </a:prstGeom>
          <a:noFill/>
        </p:spPr>
        <p:txBody>
          <a:bodyPr wrap="square" rtlCol="0">
            <a:spAutoFit/>
          </a:bodyPr>
          <a:lstStyle/>
          <a:p>
            <a:r>
              <a:rPr lang="en-US" sz="2200" b="1" dirty="0" smtClean="0"/>
              <a:t>Before alpha blending</a:t>
            </a:r>
            <a:endParaRPr lang="en-US" sz="2200" b="1" dirty="0"/>
          </a:p>
        </p:txBody>
      </p:sp>
      <p:sp>
        <p:nvSpPr>
          <p:cNvPr id="7" name="TextBox 6"/>
          <p:cNvSpPr txBox="1"/>
          <p:nvPr/>
        </p:nvSpPr>
        <p:spPr>
          <a:xfrm>
            <a:off x="5105400" y="5055513"/>
            <a:ext cx="3124200" cy="430887"/>
          </a:xfrm>
          <a:prstGeom prst="rect">
            <a:avLst/>
          </a:prstGeom>
          <a:noFill/>
        </p:spPr>
        <p:txBody>
          <a:bodyPr wrap="square" rtlCol="0">
            <a:spAutoFit/>
          </a:bodyPr>
          <a:lstStyle/>
          <a:p>
            <a:r>
              <a:rPr lang="en-US" sz="2200" b="1" dirty="0" smtClean="0"/>
              <a:t>After alpha blending</a:t>
            </a:r>
            <a:endParaRPr lang="en-US" sz="2200"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Intensity Interpolation</a:t>
            </a:r>
            <a:endParaRPr lang="en-US" dirty="0"/>
          </a:p>
        </p:txBody>
      </p:sp>
      <p:sp>
        <p:nvSpPr>
          <p:cNvPr id="3" name="Content Placeholder 2"/>
          <p:cNvSpPr>
            <a:spLocks noGrp="1"/>
          </p:cNvSpPr>
          <p:nvPr>
            <p:ph idx="1"/>
          </p:nvPr>
        </p:nvSpPr>
        <p:spPr/>
        <p:txBody>
          <a:bodyPr/>
          <a:lstStyle/>
          <a:p>
            <a:r>
              <a:rPr lang="en-US" dirty="0" smtClean="0"/>
              <a:t>To reduce the region transition effect</a:t>
            </a:r>
          </a:p>
          <a:p>
            <a:r>
              <a:rPr lang="en-US" dirty="0" smtClean="0"/>
              <a:t>Increase realistic look in the edge</a:t>
            </a:r>
          </a:p>
          <a:p>
            <a:r>
              <a:rPr lang="en-US" dirty="0" smtClean="0"/>
              <a:t>Weighted Interpolation of Intensity through the boundary</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result</a:t>
            </a:r>
            <a:endParaRPr lang="en-US" dirty="0"/>
          </a:p>
        </p:txBody>
      </p:sp>
      <p:pic>
        <p:nvPicPr>
          <p:cNvPr id="4" name="Content Placeholder 3" descr="C:\Users\power\Pictures\alphaBlended.JPG"/>
          <p:cNvPicPr>
            <a:picLocks noGrp="1"/>
          </p:cNvPicPr>
          <p:nvPr>
            <p:ph idx="1"/>
          </p:nvPr>
        </p:nvPicPr>
        <p:blipFill>
          <a:blip r:embed="rId2"/>
          <a:srcRect/>
          <a:stretch>
            <a:fillRect/>
          </a:stretch>
        </p:blipFill>
        <p:spPr bwMode="auto">
          <a:xfrm>
            <a:off x="762000" y="1981200"/>
            <a:ext cx="3009900" cy="320992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4572000" y="1981200"/>
            <a:ext cx="3124200" cy="3200400"/>
          </a:xfrm>
          <a:prstGeom prst="rect">
            <a:avLst/>
          </a:prstGeom>
          <a:noFill/>
          <a:ln w="9525">
            <a:noFill/>
            <a:miter lim="800000"/>
            <a:headEnd/>
            <a:tailEnd/>
          </a:ln>
        </p:spPr>
      </p:pic>
      <p:sp>
        <p:nvSpPr>
          <p:cNvPr id="6" name="TextBox 5"/>
          <p:cNvSpPr txBox="1"/>
          <p:nvPr/>
        </p:nvSpPr>
        <p:spPr>
          <a:xfrm>
            <a:off x="990600" y="5410200"/>
            <a:ext cx="2819400" cy="369332"/>
          </a:xfrm>
          <a:prstGeom prst="rect">
            <a:avLst/>
          </a:prstGeom>
          <a:noFill/>
        </p:spPr>
        <p:txBody>
          <a:bodyPr wrap="square" rtlCol="0">
            <a:spAutoFit/>
          </a:bodyPr>
          <a:lstStyle/>
          <a:p>
            <a:r>
              <a:rPr lang="en-US" dirty="0" smtClean="0"/>
              <a:t>Alpha blended image</a:t>
            </a:r>
            <a:endParaRPr lang="en-US" dirty="0"/>
          </a:p>
        </p:txBody>
      </p:sp>
      <p:sp>
        <p:nvSpPr>
          <p:cNvPr id="7" name="TextBox 6"/>
          <p:cNvSpPr txBox="1"/>
          <p:nvPr/>
        </p:nvSpPr>
        <p:spPr>
          <a:xfrm>
            <a:off x="4648200" y="5334000"/>
            <a:ext cx="3124200" cy="369332"/>
          </a:xfrm>
          <a:prstGeom prst="rect">
            <a:avLst/>
          </a:prstGeom>
          <a:noFill/>
        </p:spPr>
        <p:txBody>
          <a:bodyPr wrap="square" rtlCol="0">
            <a:spAutoFit/>
          </a:bodyPr>
          <a:lstStyle/>
          <a:p>
            <a:r>
              <a:rPr lang="en-US" dirty="0" smtClean="0"/>
              <a:t>Intensity gradient Image</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OF FACE REPLACEMENT</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D:\DOCUMENTS\COLLEGE\MAJOR\Results\robik and pele\target.jpg"/>
          <p:cNvPicPr>
            <a:picLocks noChangeAspect="1" noChangeArrowheads="1"/>
          </p:cNvPicPr>
          <p:nvPr/>
        </p:nvPicPr>
        <p:blipFill>
          <a:blip r:embed="rId2"/>
          <a:srcRect/>
          <a:stretch>
            <a:fillRect/>
          </a:stretch>
        </p:blipFill>
        <p:spPr bwMode="auto">
          <a:xfrm>
            <a:off x="3733800" y="1600200"/>
            <a:ext cx="4957485" cy="3124200"/>
          </a:xfrm>
          <a:prstGeom prst="rect">
            <a:avLst/>
          </a:prstGeom>
          <a:noFill/>
        </p:spPr>
      </p:pic>
      <p:pic>
        <p:nvPicPr>
          <p:cNvPr id="1028" name="Picture 4" descr="D:\DOCUMENTS\COLLEGE\MAJOR\Results\robik and pele\source.JPG"/>
          <p:cNvPicPr>
            <a:picLocks noChangeAspect="1" noChangeArrowheads="1"/>
          </p:cNvPicPr>
          <p:nvPr/>
        </p:nvPicPr>
        <p:blipFill>
          <a:blip r:embed="rId3"/>
          <a:srcRect/>
          <a:stretch>
            <a:fillRect/>
          </a:stretch>
        </p:blipFill>
        <p:spPr bwMode="auto">
          <a:xfrm>
            <a:off x="457200" y="1600200"/>
            <a:ext cx="3136746" cy="3124200"/>
          </a:xfrm>
          <a:prstGeom prst="rect">
            <a:avLst/>
          </a:prstGeom>
          <a:noFill/>
        </p:spPr>
      </p:pic>
      <p:sp>
        <p:nvSpPr>
          <p:cNvPr id="7" name="TextBox 6"/>
          <p:cNvSpPr txBox="1"/>
          <p:nvPr/>
        </p:nvSpPr>
        <p:spPr>
          <a:xfrm>
            <a:off x="1447800" y="4953000"/>
            <a:ext cx="1295400" cy="430887"/>
          </a:xfrm>
          <a:prstGeom prst="rect">
            <a:avLst/>
          </a:prstGeom>
          <a:noFill/>
        </p:spPr>
        <p:txBody>
          <a:bodyPr wrap="square" rtlCol="0">
            <a:spAutoFit/>
          </a:bodyPr>
          <a:lstStyle/>
          <a:p>
            <a:r>
              <a:rPr lang="en-US" sz="2200" b="1" dirty="0" smtClean="0"/>
              <a:t>SOURCE</a:t>
            </a:r>
            <a:endParaRPr lang="en-US" sz="2200" b="1" dirty="0"/>
          </a:p>
        </p:txBody>
      </p:sp>
      <p:sp>
        <p:nvSpPr>
          <p:cNvPr id="8" name="TextBox 7"/>
          <p:cNvSpPr txBox="1"/>
          <p:nvPr/>
        </p:nvSpPr>
        <p:spPr>
          <a:xfrm>
            <a:off x="6172200" y="4953000"/>
            <a:ext cx="1143000" cy="430887"/>
          </a:xfrm>
          <a:prstGeom prst="rect">
            <a:avLst/>
          </a:prstGeom>
          <a:noFill/>
        </p:spPr>
        <p:txBody>
          <a:bodyPr wrap="square" rtlCol="0">
            <a:spAutoFit/>
          </a:bodyPr>
          <a:lstStyle/>
          <a:p>
            <a:r>
              <a:rPr lang="en-US" sz="2200" b="1" dirty="0" smtClean="0"/>
              <a:t>TARGET</a:t>
            </a:r>
            <a:endParaRPr lang="en-US" sz="2200" b="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a:t>
            </a:r>
            <a:endParaRPr lang="en-US" dirty="0"/>
          </a:p>
        </p:txBody>
      </p:sp>
      <p:pic>
        <p:nvPicPr>
          <p:cNvPr id="4" name="Content Placeholder 3" descr="D:\DOCUMENTS\COLLEGE\MAJOR\Results\robik and pele\Capture.PNG"/>
          <p:cNvPicPr>
            <a:picLocks noGrp="1" noChangeAspect="1" noChangeArrowheads="1"/>
          </p:cNvPicPr>
          <p:nvPr>
            <p:ph idx="1"/>
          </p:nvPr>
        </p:nvPicPr>
        <p:blipFill>
          <a:blip r:embed="rId2"/>
          <a:srcRect/>
          <a:stretch>
            <a:fillRect/>
          </a:stretch>
        </p:blipFill>
        <p:spPr bwMode="auto">
          <a:xfrm>
            <a:off x="1219200" y="1905000"/>
            <a:ext cx="6877396" cy="3886200"/>
          </a:xfrm>
          <a:prstGeom prst="rect">
            <a:avLst/>
          </a:prstGeom>
          <a:noFill/>
        </p:spPr>
      </p:pic>
      <p:sp>
        <p:nvSpPr>
          <p:cNvPr id="5" name="TextBox 4"/>
          <p:cNvSpPr txBox="1"/>
          <p:nvPr/>
        </p:nvSpPr>
        <p:spPr>
          <a:xfrm>
            <a:off x="4648200" y="5943600"/>
            <a:ext cx="2209800" cy="430887"/>
          </a:xfrm>
          <a:prstGeom prst="rect">
            <a:avLst/>
          </a:prstGeom>
          <a:noFill/>
        </p:spPr>
        <p:txBody>
          <a:bodyPr wrap="square" rtlCol="0">
            <a:spAutoFit/>
          </a:bodyPr>
          <a:lstStyle/>
          <a:p>
            <a:r>
              <a:rPr lang="en-US" sz="2200" b="1" dirty="0" smtClean="0"/>
              <a:t>RESULT</a:t>
            </a:r>
            <a:endParaRPr lang="en-US" sz="2200" b="1"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OF FACE REPLACEMENT</a:t>
            </a:r>
            <a:endParaRPr lang="en-US" dirty="0"/>
          </a:p>
        </p:txBody>
      </p:sp>
      <p:sp>
        <p:nvSpPr>
          <p:cNvPr id="13" name="TextBox 12"/>
          <p:cNvSpPr txBox="1"/>
          <p:nvPr/>
        </p:nvSpPr>
        <p:spPr>
          <a:xfrm>
            <a:off x="1295400" y="5410200"/>
            <a:ext cx="251992" cy="369332"/>
          </a:xfrm>
          <a:prstGeom prst="rect">
            <a:avLst/>
          </a:prstGeom>
          <a:noFill/>
        </p:spPr>
        <p:txBody>
          <a:bodyPr wrap="none" rtlCol="0">
            <a:spAutoFit/>
          </a:bodyPr>
          <a:lstStyle/>
          <a:p>
            <a:r>
              <a:rPr lang="en-US" smtClean="0"/>
              <a:t>`</a:t>
            </a:r>
            <a:endParaRPr lang="en-US"/>
          </a:p>
        </p:txBody>
      </p:sp>
      <p:sp>
        <p:nvSpPr>
          <p:cNvPr id="14" name="TextBox 13"/>
          <p:cNvSpPr txBox="1"/>
          <p:nvPr/>
        </p:nvSpPr>
        <p:spPr>
          <a:xfrm>
            <a:off x="685800" y="5177135"/>
            <a:ext cx="1905000" cy="461665"/>
          </a:xfrm>
          <a:prstGeom prst="rect">
            <a:avLst/>
          </a:prstGeom>
          <a:noFill/>
        </p:spPr>
        <p:txBody>
          <a:bodyPr wrap="square" rtlCol="0">
            <a:spAutoFit/>
          </a:bodyPr>
          <a:lstStyle/>
          <a:p>
            <a:r>
              <a:rPr lang="en-US" sz="2400" b="1" dirty="0" smtClean="0"/>
              <a:t>Source image</a:t>
            </a:r>
            <a:endParaRPr lang="en-US" sz="2400" b="1" dirty="0"/>
          </a:p>
        </p:txBody>
      </p:sp>
      <p:sp>
        <p:nvSpPr>
          <p:cNvPr id="16" name="TextBox 15"/>
          <p:cNvSpPr txBox="1"/>
          <p:nvPr/>
        </p:nvSpPr>
        <p:spPr>
          <a:xfrm>
            <a:off x="3657600" y="5181600"/>
            <a:ext cx="2209800" cy="461665"/>
          </a:xfrm>
          <a:prstGeom prst="rect">
            <a:avLst/>
          </a:prstGeom>
          <a:noFill/>
        </p:spPr>
        <p:txBody>
          <a:bodyPr wrap="square" rtlCol="0">
            <a:spAutoFit/>
          </a:bodyPr>
          <a:lstStyle/>
          <a:p>
            <a:r>
              <a:rPr lang="en-US" sz="2400" b="1" dirty="0" smtClean="0"/>
              <a:t>Target image</a:t>
            </a:r>
            <a:endParaRPr lang="en-US" sz="2400" b="1" dirty="0"/>
          </a:p>
        </p:txBody>
      </p:sp>
      <p:sp>
        <p:nvSpPr>
          <p:cNvPr id="17" name="TextBox 16"/>
          <p:cNvSpPr txBox="1"/>
          <p:nvPr/>
        </p:nvSpPr>
        <p:spPr>
          <a:xfrm>
            <a:off x="7010400" y="5253335"/>
            <a:ext cx="1752600" cy="461665"/>
          </a:xfrm>
          <a:prstGeom prst="rect">
            <a:avLst/>
          </a:prstGeom>
          <a:noFill/>
        </p:spPr>
        <p:txBody>
          <a:bodyPr wrap="square" rtlCol="0">
            <a:spAutoFit/>
          </a:bodyPr>
          <a:lstStyle/>
          <a:p>
            <a:r>
              <a:rPr lang="en-US" sz="2400" b="1" dirty="0" smtClean="0"/>
              <a:t>Result</a:t>
            </a:r>
            <a:endParaRPr lang="en-US" sz="2400" b="1" dirty="0"/>
          </a:p>
        </p:txBody>
      </p:sp>
      <p:pic>
        <p:nvPicPr>
          <p:cNvPr id="1027" name="Picture 3"/>
          <p:cNvPicPr>
            <a:picLocks noChangeAspect="1" noChangeArrowheads="1"/>
          </p:cNvPicPr>
          <p:nvPr/>
        </p:nvPicPr>
        <p:blipFill>
          <a:blip r:embed="rId2"/>
          <a:srcRect/>
          <a:stretch>
            <a:fillRect/>
          </a:stretch>
        </p:blipFill>
        <p:spPr bwMode="auto">
          <a:xfrm>
            <a:off x="3657600" y="2057400"/>
            <a:ext cx="2057400" cy="303414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838200" y="2105660"/>
            <a:ext cx="2133600" cy="280924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6324600" y="2057400"/>
            <a:ext cx="2019300" cy="3019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WORKS</a:t>
            </a:r>
            <a:endParaRPr lang="en-US" dirty="0"/>
          </a:p>
        </p:txBody>
      </p:sp>
      <p:sp>
        <p:nvSpPr>
          <p:cNvPr id="3" name="Content Placeholder 2"/>
          <p:cNvSpPr>
            <a:spLocks noGrp="1"/>
          </p:cNvSpPr>
          <p:nvPr>
            <p:ph idx="1"/>
          </p:nvPr>
        </p:nvSpPr>
        <p:spPr/>
        <p:txBody>
          <a:bodyPr/>
          <a:lstStyle/>
          <a:p>
            <a:pPr marL="0" indent="0">
              <a:buNone/>
            </a:pPr>
            <a:r>
              <a:rPr lang="en-US" dirty="0" smtClean="0"/>
              <a:t>The system can be extended for</a:t>
            </a:r>
          </a:p>
          <a:p>
            <a:pPr marL="0" indent="0">
              <a:buNone/>
            </a:pPr>
            <a:r>
              <a:rPr lang="en-US" dirty="0" smtClean="0"/>
              <a:t>1.  profile (side) view.</a:t>
            </a:r>
          </a:p>
          <a:p>
            <a:pPr marL="0" indent="0">
              <a:buNone/>
            </a:pPr>
            <a:r>
              <a:rPr lang="en-US" dirty="0" smtClean="0"/>
              <a:t>2. transferring facial expressions.</a:t>
            </a:r>
          </a:p>
          <a:p>
            <a:pPr marL="0" indent="0">
              <a:buNone/>
            </a:pPr>
            <a:r>
              <a:rPr lang="en-US" dirty="0" smtClean="0"/>
              <a:t>3. notifying the users if the faces cannot be     replaced accurately.</a:t>
            </a:r>
          </a:p>
          <a:p>
            <a:pPr marL="0" indent="0">
              <a:buNone/>
            </a:pPr>
            <a:r>
              <a:rPr lang="en-US" dirty="0" smtClean="0"/>
              <a:t>4. automatic feature points allocation</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OF APPLICATION</a:t>
            </a:r>
            <a:endParaRPr lang="en-US" dirty="0"/>
          </a:p>
        </p:txBody>
      </p:sp>
      <p:sp>
        <p:nvSpPr>
          <p:cNvPr id="3" name="Content Placeholder 2"/>
          <p:cNvSpPr>
            <a:spLocks noGrp="1"/>
          </p:cNvSpPr>
          <p:nvPr>
            <p:ph idx="1"/>
          </p:nvPr>
        </p:nvSpPr>
        <p:spPr/>
        <p:txBody>
          <a:bodyPr/>
          <a:lstStyle/>
          <a:p>
            <a:endParaRPr lang="en-US" dirty="0"/>
          </a:p>
        </p:txBody>
      </p:sp>
      <p:pic>
        <p:nvPicPr>
          <p:cNvPr id="2051" name="Picture 3"/>
          <p:cNvPicPr>
            <a:picLocks noChangeAspect="1" noChangeArrowheads="1"/>
          </p:cNvPicPr>
          <p:nvPr/>
        </p:nvPicPr>
        <p:blipFill>
          <a:blip r:embed="rId2"/>
          <a:srcRect/>
          <a:stretch>
            <a:fillRect/>
          </a:stretch>
        </p:blipFill>
        <p:spPr bwMode="auto">
          <a:xfrm>
            <a:off x="1524000" y="1676400"/>
            <a:ext cx="6215062" cy="46475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 EXTRACTION</a:t>
            </a:r>
            <a:endParaRPr lang="en-US" dirty="0"/>
          </a:p>
        </p:txBody>
      </p:sp>
      <p:sp>
        <p:nvSpPr>
          <p:cNvPr id="3" name="Content Placeholder 2"/>
          <p:cNvSpPr>
            <a:spLocks noGrp="1"/>
          </p:cNvSpPr>
          <p:nvPr>
            <p:ph idx="1"/>
          </p:nvPr>
        </p:nvSpPr>
        <p:spPr/>
        <p:txBody>
          <a:bodyPr/>
          <a:lstStyle/>
          <a:p>
            <a:r>
              <a:rPr lang="en-US" dirty="0" smtClean="0"/>
              <a:t>Two major steps</a:t>
            </a:r>
          </a:p>
          <a:p>
            <a:pPr lvl="1"/>
            <a:r>
              <a:rPr lang="en-US" dirty="0" smtClean="0"/>
              <a:t>Rough face region extraction</a:t>
            </a:r>
          </a:p>
          <a:p>
            <a:pPr lvl="1"/>
            <a:r>
              <a:rPr lang="en-US" dirty="0" smtClean="0"/>
              <a:t>Post processing to enhance the region</a:t>
            </a:r>
            <a:endParaRPr lang="en-US" dirty="0"/>
          </a:p>
        </p:txBody>
      </p:sp>
    </p:spTree>
    <p:extLst>
      <p:ext uri="{BB962C8B-B14F-4D97-AF65-F5344CB8AC3E}">
        <p14:creationId xmlns:p14="http://schemas.microsoft.com/office/powerpoint/2010/main" val="41464362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IMAGES</a:t>
            </a:r>
            <a:endParaRPr lang="en-US" dirty="0"/>
          </a:p>
        </p:txBody>
      </p:sp>
      <p:pic>
        <p:nvPicPr>
          <p:cNvPr id="1026" name="Picture 2" descr="D:\DOCUMENTS\COLLEGE\MAJOR\050_REPORT\Final Report and Presentation\screenshots\1_Load.PNG"/>
          <p:cNvPicPr>
            <a:picLocks noGrp="1" noChangeAspect="1" noChangeArrowheads="1"/>
          </p:cNvPicPr>
          <p:nvPr>
            <p:ph idx="1"/>
          </p:nvPr>
        </p:nvPicPr>
        <p:blipFill>
          <a:blip r:embed="rId2"/>
          <a:srcRect/>
          <a:stretch>
            <a:fillRect/>
          </a:stretch>
        </p:blipFill>
        <p:spPr bwMode="auto">
          <a:xfrm>
            <a:off x="1526564" y="1600200"/>
            <a:ext cx="6090872" cy="4525963"/>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SPECIFY FEATURE POINTS OF SOURCE</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D:\DOCUMENTS\COLLEGE\MAJOR\050_REPORT\Final Report and Presentation\screenshots\2_SrcFP.PNG"/>
          <p:cNvPicPr>
            <a:picLocks noChangeAspect="1" noChangeArrowheads="1"/>
          </p:cNvPicPr>
          <p:nvPr/>
        </p:nvPicPr>
        <p:blipFill>
          <a:blip r:embed="rId2"/>
          <a:srcRect/>
          <a:stretch>
            <a:fillRect/>
          </a:stretch>
        </p:blipFill>
        <p:spPr bwMode="auto">
          <a:xfrm>
            <a:off x="1525588" y="1623482"/>
            <a:ext cx="6094412" cy="4548718"/>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 SOURCE HAIR</a:t>
            </a:r>
            <a:endParaRPr lang="en-US" dirty="0"/>
          </a:p>
        </p:txBody>
      </p:sp>
      <p:pic>
        <p:nvPicPr>
          <p:cNvPr id="3074" name="Picture 2" descr="D:\DOCUMENTS\COLLEGE\MAJOR\050_REPORT\Final Report and Presentation\screenshots\3_Hair.PNG"/>
          <p:cNvPicPr>
            <a:picLocks noGrp="1" noChangeAspect="1" noChangeArrowheads="1"/>
          </p:cNvPicPr>
          <p:nvPr>
            <p:ph idx="1"/>
          </p:nvPr>
        </p:nvPicPr>
        <p:blipFill>
          <a:blip r:embed="rId2"/>
          <a:srcRect/>
          <a:stretch>
            <a:fillRect/>
          </a:stretch>
        </p:blipFill>
        <p:spPr bwMode="auto">
          <a:xfrm>
            <a:off x="1554691" y="1600200"/>
            <a:ext cx="6034618" cy="4525963"/>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FACE EXTRACTION </a:t>
            </a:r>
            <a:endParaRPr lang="en-US" dirty="0"/>
          </a:p>
        </p:txBody>
      </p:sp>
      <p:sp>
        <p:nvSpPr>
          <p:cNvPr id="3" name="Content Placeholder 2"/>
          <p:cNvSpPr>
            <a:spLocks noGrp="1"/>
          </p:cNvSpPr>
          <p:nvPr>
            <p:ph idx="1"/>
          </p:nvPr>
        </p:nvSpPr>
        <p:spPr/>
        <p:txBody>
          <a:bodyPr/>
          <a:lstStyle/>
          <a:p>
            <a:endParaRPr lang="en-US"/>
          </a:p>
        </p:txBody>
      </p:sp>
      <p:pic>
        <p:nvPicPr>
          <p:cNvPr id="4098" name="Picture 2" descr="D:\DOCUMENTS\COLLEGE\MAJOR\050_REPORT\Final Report and Presentation\screenshots\4_FaceRect.PNG"/>
          <p:cNvPicPr>
            <a:picLocks noChangeAspect="1" noChangeArrowheads="1"/>
          </p:cNvPicPr>
          <p:nvPr/>
        </p:nvPicPr>
        <p:blipFill>
          <a:blip r:embed="rId2"/>
          <a:srcRect/>
          <a:stretch>
            <a:fillRect/>
          </a:stretch>
        </p:blipFill>
        <p:spPr bwMode="auto">
          <a:xfrm>
            <a:off x="1449388" y="1448982"/>
            <a:ext cx="6246812" cy="4646712"/>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SPECIFY TARGET FEATURE POINTS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D:\DOCUMENTS\COLLEGE\MAJOR\050_REPORT\Final Report and Presentation\screenshots\6_TarFP.PNG"/>
          <p:cNvPicPr>
            <a:picLocks noChangeAspect="1" noChangeArrowheads="1"/>
          </p:cNvPicPr>
          <p:nvPr/>
        </p:nvPicPr>
        <p:blipFill>
          <a:blip r:embed="rId2"/>
          <a:srcRect/>
          <a:stretch>
            <a:fillRect/>
          </a:stretch>
        </p:blipFill>
        <p:spPr bwMode="auto">
          <a:xfrm>
            <a:off x="1522414" y="1600200"/>
            <a:ext cx="6097586" cy="4531972"/>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SPECIFY TARGET HAIR</a:t>
            </a:r>
            <a:endParaRPr lang="en-US" dirty="0"/>
          </a:p>
        </p:txBody>
      </p:sp>
      <p:sp>
        <p:nvSpPr>
          <p:cNvPr id="3" name="Content Placeholder 2"/>
          <p:cNvSpPr>
            <a:spLocks noGrp="1"/>
          </p:cNvSpPr>
          <p:nvPr>
            <p:ph idx="1"/>
          </p:nvPr>
        </p:nvSpPr>
        <p:spPr/>
        <p:txBody>
          <a:bodyPr/>
          <a:lstStyle/>
          <a:p>
            <a:endParaRPr lang="en-US"/>
          </a:p>
        </p:txBody>
      </p:sp>
      <p:pic>
        <p:nvPicPr>
          <p:cNvPr id="6146" name="Picture 2" descr="D:\DOCUMENTS\COLLEGE\MAJOR\050_REPORT\Final Report and Presentation\screenshots\7_TarHair.PNG"/>
          <p:cNvPicPr>
            <a:picLocks noChangeAspect="1" noChangeArrowheads="1"/>
          </p:cNvPicPr>
          <p:nvPr/>
        </p:nvPicPr>
        <p:blipFill>
          <a:blip r:embed="rId2"/>
          <a:srcRect/>
          <a:stretch>
            <a:fillRect/>
          </a:stretch>
        </p:blipFill>
        <p:spPr bwMode="auto">
          <a:xfrm>
            <a:off x="1486901" y="1554458"/>
            <a:ext cx="6168612" cy="4617742"/>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FACE EXTRACTION</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D:\DOCUMENTS\COLLEGE\MAJOR\050_REPORT\Final Report and Presentation\screenshots\8_TarRect.PNG"/>
          <p:cNvPicPr>
            <a:picLocks noChangeAspect="1" noChangeArrowheads="1"/>
          </p:cNvPicPr>
          <p:nvPr/>
        </p:nvPicPr>
        <p:blipFill>
          <a:blip r:embed="rId2"/>
          <a:srcRect/>
          <a:stretch>
            <a:fillRect/>
          </a:stretch>
        </p:blipFill>
        <p:spPr bwMode="auto">
          <a:xfrm>
            <a:off x="1370014" y="1465830"/>
            <a:ext cx="6402386" cy="478257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FINAL RESULT</a:t>
            </a:r>
            <a:endParaRPr lang="en-US" dirty="0"/>
          </a:p>
        </p:txBody>
      </p:sp>
      <p:sp>
        <p:nvSpPr>
          <p:cNvPr id="3" name="Content Placeholder 2"/>
          <p:cNvSpPr>
            <a:spLocks noGrp="1"/>
          </p:cNvSpPr>
          <p:nvPr>
            <p:ph idx="1"/>
          </p:nvPr>
        </p:nvSpPr>
        <p:spPr/>
        <p:txBody>
          <a:bodyPr/>
          <a:lstStyle/>
          <a:p>
            <a:endParaRPr lang="en-US" dirty="0"/>
          </a:p>
        </p:txBody>
      </p:sp>
      <p:pic>
        <p:nvPicPr>
          <p:cNvPr id="8194" name="Picture 2" descr="D:\DOCUMENTS\COLLEGE\MAJOR\050_REPORT\Final Report and Presentation\screenshots\10_result.PNG"/>
          <p:cNvPicPr>
            <a:picLocks noChangeAspect="1" noChangeArrowheads="1"/>
          </p:cNvPicPr>
          <p:nvPr/>
        </p:nvPicPr>
        <p:blipFill>
          <a:blip r:embed="rId2"/>
          <a:srcRect/>
          <a:stretch>
            <a:fillRect/>
          </a:stretch>
        </p:blipFill>
        <p:spPr bwMode="auto">
          <a:xfrm>
            <a:off x="1446214" y="1509364"/>
            <a:ext cx="6249986" cy="4662836"/>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9600" dirty="0" smtClean="0"/>
              <a:t>Thank You</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66960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12800" dirty="0"/>
              <a:t>Questions ?</a:t>
            </a:r>
            <a:br>
              <a:rPr lang="en-US" sz="12800" dirty="0"/>
            </a:br>
            <a:endParaRPr lang="en-US" dirty="0"/>
          </a:p>
        </p:txBody>
      </p:sp>
      <p:sp>
        <p:nvSpPr>
          <p:cNvPr id="3" name="Content Placeholder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73741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a:bodyPr>
          <a:lstStyle/>
          <a:p>
            <a:r>
              <a:rPr lang="en-US" b="1" dirty="0" smtClean="0"/>
              <a:t>FACE REGION EXTRACTION</a:t>
            </a:r>
            <a:endParaRPr lang="en-US" b="1" dirty="0"/>
          </a:p>
        </p:txBody>
      </p:sp>
      <p:sp>
        <p:nvSpPr>
          <p:cNvPr id="7" name="TextBox 6"/>
          <p:cNvSpPr txBox="1"/>
          <p:nvPr/>
        </p:nvSpPr>
        <p:spPr>
          <a:xfrm>
            <a:off x="762000" y="2209800"/>
            <a:ext cx="7543800" cy="3108543"/>
          </a:xfrm>
          <a:prstGeom prst="rect">
            <a:avLst/>
          </a:prstGeom>
          <a:noFill/>
        </p:spPr>
        <p:txBody>
          <a:bodyPr wrap="square" rtlCol="0">
            <a:spAutoFit/>
          </a:bodyPr>
          <a:lstStyle/>
          <a:p>
            <a:r>
              <a:rPr lang="en-US" sz="2800" dirty="0" smtClean="0"/>
              <a:t>There are 3 alternatives:</a:t>
            </a:r>
          </a:p>
          <a:p>
            <a:endParaRPr lang="en-US" sz="2800" dirty="0" smtClean="0"/>
          </a:p>
          <a:p>
            <a:pPr marL="342900" indent="-342900">
              <a:buAutoNum type="arabicPeriod"/>
            </a:pPr>
            <a:r>
              <a:rPr lang="en-US" sz="2800" dirty="0" smtClean="0"/>
              <a:t>Skin Color Thresholding</a:t>
            </a:r>
          </a:p>
          <a:p>
            <a:pPr marL="342900" indent="-342900">
              <a:buAutoNum type="arabicPeriod"/>
            </a:pPr>
            <a:endParaRPr lang="en-US" sz="2800" dirty="0" smtClean="0"/>
          </a:p>
          <a:p>
            <a:pPr marL="342900" indent="-342900">
              <a:buAutoNum type="arabicPeriod"/>
            </a:pPr>
            <a:r>
              <a:rPr lang="en-US" sz="2800" dirty="0" smtClean="0"/>
              <a:t>Snake Algorithm</a:t>
            </a:r>
          </a:p>
          <a:p>
            <a:pPr marL="342900" indent="-342900">
              <a:buAutoNum type="arabicPeriod"/>
            </a:pPr>
            <a:endParaRPr lang="en-US" sz="2800" dirty="0" smtClean="0"/>
          </a:p>
          <a:p>
            <a:pPr marL="342900" indent="-342900">
              <a:buAutoNum type="arabicPeriod"/>
            </a:pPr>
            <a:r>
              <a:rPr lang="en-US" sz="2800" dirty="0" smtClean="0"/>
              <a:t>Edge Detection</a:t>
            </a:r>
            <a:endParaRPr lang="en-US" sz="28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BACKUP SLIDES</a:t>
            </a:r>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54209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smtClean="0"/>
              <a:t>SKIN COLOR THRESHOLDING</a:t>
            </a:r>
            <a:endParaRPr lang="en-US" dirty="0"/>
          </a:p>
        </p:txBody>
      </p:sp>
      <p:pic>
        <p:nvPicPr>
          <p:cNvPr id="4" name="Content Placeholder 3"/>
          <p:cNvPicPr>
            <a:picLocks noGrp="1"/>
          </p:cNvPicPr>
          <p:nvPr>
            <p:ph idx="1"/>
          </p:nvPr>
        </p:nvPicPr>
        <p:blipFill>
          <a:blip r:embed="rId2"/>
          <a:srcRect/>
          <a:stretch>
            <a:fillRect/>
          </a:stretch>
        </p:blipFill>
        <p:spPr bwMode="auto">
          <a:xfrm>
            <a:off x="685800" y="1447800"/>
            <a:ext cx="3171825" cy="2752725"/>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5181600" y="1676400"/>
            <a:ext cx="3038189" cy="2454966"/>
          </a:xfrm>
          <a:prstGeom prst="rect">
            <a:avLst/>
          </a:prstGeom>
          <a:noFill/>
          <a:ln w="9525">
            <a:noFill/>
            <a:miter lim="800000"/>
            <a:headEnd/>
            <a:tailEnd/>
          </a:ln>
        </p:spPr>
      </p:pic>
      <p:sp>
        <p:nvSpPr>
          <p:cNvPr id="9" name="Rectangle 8"/>
          <p:cNvSpPr/>
          <p:nvPr/>
        </p:nvSpPr>
        <p:spPr>
          <a:xfrm>
            <a:off x="914400" y="5410200"/>
            <a:ext cx="7391400" cy="830997"/>
          </a:xfrm>
          <a:prstGeom prst="rect">
            <a:avLst/>
          </a:prstGeom>
        </p:spPr>
        <p:txBody>
          <a:bodyPr wrap="square">
            <a:spAutoFit/>
          </a:bodyPr>
          <a:lstStyle/>
          <a:p>
            <a:r>
              <a:rPr lang="en-US" sz="2400" b="1" dirty="0" smtClean="0">
                <a:solidFill>
                  <a:srgbClr val="002060"/>
                </a:solidFill>
              </a:rPr>
              <a:t>BLUE</a:t>
            </a:r>
            <a:r>
              <a:rPr lang="en-US" sz="2400" b="1" dirty="0" smtClean="0"/>
              <a:t> dots represent the reproducible color on a monitor </a:t>
            </a:r>
          </a:p>
          <a:p>
            <a:r>
              <a:rPr lang="en-US" sz="2400" b="1" dirty="0" smtClean="0">
                <a:solidFill>
                  <a:srgbClr val="FF0000"/>
                </a:solidFill>
              </a:rPr>
              <a:t>RED </a:t>
            </a:r>
            <a:r>
              <a:rPr lang="en-US" sz="2400" b="1" dirty="0" smtClean="0"/>
              <a:t>dots represent the skin color samples</a:t>
            </a:r>
            <a:endParaRPr lang="en-US" sz="2400" b="1" dirty="0"/>
          </a:p>
        </p:txBody>
      </p:sp>
      <p:sp>
        <p:nvSpPr>
          <p:cNvPr id="10" name="TextBox 9"/>
          <p:cNvSpPr txBox="1"/>
          <p:nvPr/>
        </p:nvSpPr>
        <p:spPr>
          <a:xfrm>
            <a:off x="838200" y="4419600"/>
            <a:ext cx="2971800" cy="461665"/>
          </a:xfrm>
          <a:prstGeom prst="rect">
            <a:avLst/>
          </a:prstGeom>
          <a:noFill/>
        </p:spPr>
        <p:txBody>
          <a:bodyPr wrap="square" rtlCol="0">
            <a:spAutoFit/>
          </a:bodyPr>
          <a:lstStyle/>
          <a:p>
            <a:pPr algn="ctr"/>
            <a:r>
              <a:rPr lang="en-US" sz="2400" b="1" dirty="0" err="1" smtClean="0"/>
              <a:t>YCbCr</a:t>
            </a:r>
            <a:r>
              <a:rPr lang="en-US" sz="2400" b="1" dirty="0" smtClean="0"/>
              <a:t> Color Space</a:t>
            </a:r>
            <a:endParaRPr lang="en-US" sz="2400" b="1" dirty="0"/>
          </a:p>
        </p:txBody>
      </p:sp>
      <p:sp>
        <p:nvSpPr>
          <p:cNvPr id="11" name="TextBox 10"/>
          <p:cNvSpPr txBox="1"/>
          <p:nvPr/>
        </p:nvSpPr>
        <p:spPr>
          <a:xfrm>
            <a:off x="5334000" y="4415135"/>
            <a:ext cx="2971800" cy="461665"/>
          </a:xfrm>
          <a:prstGeom prst="rect">
            <a:avLst/>
          </a:prstGeom>
          <a:noFill/>
        </p:spPr>
        <p:txBody>
          <a:bodyPr wrap="square" rtlCol="0">
            <a:spAutoFit/>
          </a:bodyPr>
          <a:lstStyle/>
          <a:p>
            <a:r>
              <a:rPr lang="en-US" sz="2400" b="1" dirty="0" smtClean="0"/>
              <a:t>2D Projection on </a:t>
            </a:r>
            <a:r>
              <a:rPr lang="en-US" sz="2400" b="1" dirty="0" err="1" smtClean="0"/>
              <a:t>CbCr</a:t>
            </a:r>
            <a:endParaRPr lang="en-US" sz="2400" b="1" dirty="0"/>
          </a:p>
        </p:txBody>
      </p:sp>
    </p:spTree>
    <p:extLst>
      <p:ext uri="{BB962C8B-B14F-4D97-AF65-F5344CB8AC3E}">
        <p14:creationId xmlns:p14="http://schemas.microsoft.com/office/powerpoint/2010/main" val="159237797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smtClean="0"/>
              <a:t>OUTPUT OF SHRINKING AND GROWING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8400" y="1828800"/>
            <a:ext cx="2362200" cy="3429000"/>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828800"/>
            <a:ext cx="2444705" cy="3395626"/>
          </a:xfrm>
          <a:prstGeom prst="rect">
            <a:avLst/>
          </a:prstGeom>
        </p:spPr>
      </p:pic>
      <p:pic>
        <p:nvPicPr>
          <p:cNvPr id="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828800"/>
            <a:ext cx="2466882" cy="3352800"/>
          </a:xfrm>
          <a:prstGeom prst="rect">
            <a:avLst/>
          </a:prstGeom>
        </p:spPr>
      </p:pic>
      <p:sp>
        <p:nvSpPr>
          <p:cNvPr id="10" name="TextBox 9"/>
          <p:cNvSpPr txBox="1"/>
          <p:nvPr/>
        </p:nvSpPr>
        <p:spPr>
          <a:xfrm>
            <a:off x="457200" y="5410200"/>
            <a:ext cx="2362200" cy="461665"/>
          </a:xfrm>
          <a:prstGeom prst="rect">
            <a:avLst/>
          </a:prstGeom>
          <a:noFill/>
        </p:spPr>
        <p:txBody>
          <a:bodyPr wrap="square" rtlCol="0">
            <a:spAutoFit/>
          </a:bodyPr>
          <a:lstStyle/>
          <a:p>
            <a:pPr algn="ctr"/>
            <a:r>
              <a:rPr lang="en-US" sz="2400" b="1" dirty="0" smtClean="0"/>
              <a:t>Original Image</a:t>
            </a:r>
            <a:endParaRPr lang="en-US" sz="2400" b="1" dirty="0"/>
          </a:p>
        </p:txBody>
      </p:sp>
      <p:sp>
        <p:nvSpPr>
          <p:cNvPr id="12" name="TextBox 11"/>
          <p:cNvSpPr txBox="1"/>
          <p:nvPr/>
        </p:nvSpPr>
        <p:spPr>
          <a:xfrm>
            <a:off x="3352800" y="5288340"/>
            <a:ext cx="2590800" cy="1569660"/>
          </a:xfrm>
          <a:prstGeom prst="rect">
            <a:avLst/>
          </a:prstGeom>
          <a:noFill/>
        </p:spPr>
        <p:txBody>
          <a:bodyPr wrap="square" rtlCol="0">
            <a:spAutoFit/>
          </a:bodyPr>
          <a:lstStyle/>
          <a:p>
            <a:pPr algn="ctr"/>
            <a:r>
              <a:rPr lang="en-US" sz="2400" b="1" dirty="0" smtClean="0"/>
              <a:t>Result of “shrinking and growing” algorithm</a:t>
            </a:r>
            <a:endParaRPr lang="en-US" sz="2400" b="1" dirty="0"/>
          </a:p>
        </p:txBody>
      </p:sp>
      <p:sp>
        <p:nvSpPr>
          <p:cNvPr id="8" name="TextBox 7"/>
          <p:cNvSpPr txBox="1"/>
          <p:nvPr/>
        </p:nvSpPr>
        <p:spPr>
          <a:xfrm>
            <a:off x="6248400" y="5288340"/>
            <a:ext cx="2590800" cy="830997"/>
          </a:xfrm>
          <a:prstGeom prst="rect">
            <a:avLst/>
          </a:prstGeom>
          <a:noFill/>
        </p:spPr>
        <p:txBody>
          <a:bodyPr wrap="square" rtlCol="0">
            <a:spAutoFit/>
          </a:bodyPr>
          <a:lstStyle/>
          <a:p>
            <a:pPr algn="ctr"/>
            <a:r>
              <a:rPr lang="en-US" sz="2400" b="1" dirty="0" smtClean="0"/>
              <a:t>After hole filling</a:t>
            </a:r>
          </a:p>
          <a:p>
            <a:pPr algn="ctr"/>
            <a:endParaRPr lang="en-US" sz="2400" b="1" dirty="0"/>
          </a:p>
        </p:txBody>
      </p:sp>
    </p:spTree>
    <p:extLst>
      <p:ext uri="{BB962C8B-B14F-4D97-AF65-F5344CB8AC3E}">
        <p14:creationId xmlns:p14="http://schemas.microsoft.com/office/powerpoint/2010/main" val="19240642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a:bodyPr>
          <a:lstStyle/>
          <a:p>
            <a:pPr>
              <a:buNone/>
            </a:pPr>
            <a:r>
              <a:rPr lang="en-US" sz="4400" dirty="0" smtClean="0"/>
              <a:t>The face is divided into four regions:</a:t>
            </a:r>
            <a:endParaRPr lang="en-US" sz="4400" dirty="0"/>
          </a:p>
          <a:p>
            <a:pPr lvl="1"/>
            <a:r>
              <a:rPr lang="en-US" sz="4000" dirty="0"/>
              <a:t>Forehead</a:t>
            </a:r>
          </a:p>
          <a:p>
            <a:pPr lvl="1"/>
            <a:r>
              <a:rPr lang="en-US" sz="4000" dirty="0"/>
              <a:t>Left Face</a:t>
            </a:r>
          </a:p>
          <a:p>
            <a:pPr lvl="1"/>
            <a:r>
              <a:rPr lang="en-US" sz="4000" dirty="0"/>
              <a:t>Right Face</a:t>
            </a:r>
          </a:p>
          <a:p>
            <a:pPr lvl="1"/>
            <a:r>
              <a:rPr lang="en-US" sz="4000" dirty="0"/>
              <a:t>Bottom Face</a:t>
            </a:r>
          </a:p>
          <a:p>
            <a:endParaRPr lang="en-US" sz="4400" dirty="0"/>
          </a:p>
        </p:txBody>
      </p:sp>
    </p:spTree>
    <p:extLst>
      <p:ext uri="{BB962C8B-B14F-4D97-AF65-F5344CB8AC3E}">
        <p14:creationId xmlns:p14="http://schemas.microsoft.com/office/powerpoint/2010/main" val="2309862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SKIN COLOR THRESHOLDING</a:t>
            </a:r>
            <a:endParaRPr lang="en-US" dirty="0"/>
          </a:p>
        </p:txBody>
      </p:sp>
      <p:sp>
        <p:nvSpPr>
          <p:cNvPr id="3" name="Content Placeholder 2"/>
          <p:cNvSpPr>
            <a:spLocks noGrp="1"/>
          </p:cNvSpPr>
          <p:nvPr>
            <p:ph idx="1"/>
          </p:nvPr>
        </p:nvSpPr>
        <p:spPr/>
        <p:txBody>
          <a:bodyPr/>
          <a:lstStyle/>
          <a:p>
            <a:pPr>
              <a:buNone/>
            </a:pPr>
            <a:r>
              <a:rPr lang="en-US" dirty="0" smtClean="0"/>
              <a:t>Face region is extracted by selecting only skin colored pixels in the image.</a:t>
            </a:r>
          </a:p>
          <a:p>
            <a:pPr>
              <a:buNone/>
            </a:pPr>
            <a:r>
              <a:rPr lang="en-US" dirty="0" err="1" smtClean="0"/>
              <a:t>Thresholding</a:t>
            </a:r>
            <a:r>
              <a:rPr lang="en-US" dirty="0" smtClean="0"/>
              <a:t> is applied in Y-</a:t>
            </a:r>
            <a:r>
              <a:rPr lang="en-US" dirty="0" err="1" smtClean="0"/>
              <a:t>Cb</a:t>
            </a:r>
            <a:r>
              <a:rPr lang="en-US" dirty="0" smtClean="0"/>
              <a:t>-Cr color space.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1159</TotalTime>
  <Words>1372</Words>
  <Application>Microsoft Office PowerPoint</Application>
  <PresentationFormat>On-screen Show (4:3)</PresentationFormat>
  <Paragraphs>304</Paragraphs>
  <Slides>83</Slides>
  <Notes>5</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FACE REPLACEMENT SYSTEM</vt:lpstr>
      <vt:lpstr>Face Replacement System is a system which replaces human faces in still images.</vt:lpstr>
      <vt:lpstr>OBJECTIVES</vt:lpstr>
      <vt:lpstr>APPLICATIONS</vt:lpstr>
      <vt:lpstr>SYSTEM BLOCK DIAGRAM</vt:lpstr>
      <vt:lpstr>FACE EXTRACTION</vt:lpstr>
      <vt:lpstr>FACE EXTRACTION</vt:lpstr>
      <vt:lpstr>FACE REGION EXTRACTION</vt:lpstr>
      <vt:lpstr>1. SKIN COLOR THRESHOLDING</vt:lpstr>
      <vt:lpstr>SKIN COLOR THRESHOLDING</vt:lpstr>
      <vt:lpstr>RESULT</vt:lpstr>
      <vt:lpstr>SKIN COLOR THRESHOLDING</vt:lpstr>
      <vt:lpstr>Solution For Holes:  HOLE FILLING ALGORITHM</vt:lpstr>
      <vt:lpstr>HOLE FILLING ALGORITHM</vt:lpstr>
      <vt:lpstr>HOLE FILLING ALGORITHM</vt:lpstr>
      <vt:lpstr>HOLE FILLING ISSUES</vt:lpstr>
      <vt:lpstr>Solution For Noise:  PIXEL SHRINKING AND GROWING</vt:lpstr>
      <vt:lpstr>SHRINKING AND GROWING</vt:lpstr>
      <vt:lpstr>EXAMPLE OF SHRINKING</vt:lpstr>
      <vt:lpstr>GROWING</vt:lpstr>
      <vt:lpstr>EXAMPLE OF GROWING</vt:lpstr>
      <vt:lpstr>2.EDGE BASED FACE EXTRACTION</vt:lpstr>
      <vt:lpstr>CANNY EDGE DETECTION</vt:lpstr>
      <vt:lpstr>PowerPoint Presentation</vt:lpstr>
      <vt:lpstr>PowerPoint Presentation</vt:lpstr>
      <vt:lpstr>OUTPUT OF CANNY EDGE DETECTION</vt:lpstr>
      <vt:lpstr>LONGEST EDGE DETECTION</vt:lpstr>
      <vt:lpstr>LONGEST EDGES</vt:lpstr>
      <vt:lpstr>Genetic Algorithm</vt:lpstr>
      <vt:lpstr>Active Contour Model </vt:lpstr>
      <vt:lpstr>Problems</vt:lpstr>
      <vt:lpstr>Solution </vt:lpstr>
      <vt:lpstr>3. Adaptive Active Contour Model</vt:lpstr>
      <vt:lpstr>PowerPoint Presentation</vt:lpstr>
      <vt:lpstr>PowerPoint Presentation</vt:lpstr>
      <vt:lpstr>Outputs (Snake Algorithm)</vt:lpstr>
      <vt:lpstr>Conclusion For Face Extraction</vt:lpstr>
      <vt:lpstr>CHIN CURVE ESTIMATION</vt:lpstr>
      <vt:lpstr>CHIN CURVE ESTIMATION</vt:lpstr>
      <vt:lpstr>CHIN CURVE ESTIMATION</vt:lpstr>
      <vt:lpstr>3. HAIR AND BACKGROUND REMOVAL</vt:lpstr>
      <vt:lpstr>PROBLEM: HAIR IS EXTRACTED TOO</vt:lpstr>
      <vt:lpstr>SOLUTION</vt:lpstr>
      <vt:lpstr>HAIR AND BACKGROUND REMOVAL</vt:lpstr>
      <vt:lpstr>BUT HOW?</vt:lpstr>
      <vt:lpstr>SEED REGION GROWING</vt:lpstr>
      <vt:lpstr>SEED REGION GROWING</vt:lpstr>
      <vt:lpstr>Solution: Fill up the holes</vt:lpstr>
      <vt:lpstr>IMAGE WARPING</vt:lpstr>
      <vt:lpstr>IMAGE WARPING</vt:lpstr>
      <vt:lpstr>EXAMPLE</vt:lpstr>
      <vt:lpstr>INTERPOLATION</vt:lpstr>
      <vt:lpstr>APPROPRIATE POSITION TO PASTE</vt:lpstr>
      <vt:lpstr>OVERLAP</vt:lpstr>
      <vt:lpstr>COLOR CONSISTENCY</vt:lpstr>
      <vt:lpstr>HISTOGRAM MATCHING</vt:lpstr>
      <vt:lpstr>PowerPoint Presentation</vt:lpstr>
      <vt:lpstr>Result</vt:lpstr>
      <vt:lpstr>BLENDING</vt:lpstr>
      <vt:lpstr>Alpha Blending</vt:lpstr>
      <vt:lpstr>Process of alpha blending</vt:lpstr>
      <vt:lpstr>ALPHA BLENDING</vt:lpstr>
      <vt:lpstr>Intensity Interpolation</vt:lpstr>
      <vt:lpstr>Change in result</vt:lpstr>
      <vt:lpstr>RESULTS OF FACE REPLACEMENT</vt:lpstr>
      <vt:lpstr>RESULT</vt:lpstr>
      <vt:lpstr>RESULT OF FACE REPLACEMENT</vt:lpstr>
      <vt:lpstr>FUTURE WORKS</vt:lpstr>
      <vt:lpstr>SCREENSHOTS OF APPLICATION</vt:lpstr>
      <vt:lpstr>LOAD IMAGES</vt:lpstr>
      <vt:lpstr>SPECIFY FEATURE POINTS OF SOURCE</vt:lpstr>
      <vt:lpstr>SPECIFY SOURCE HAIR</vt:lpstr>
      <vt:lpstr>SOURCE FACE EXTRACTION </vt:lpstr>
      <vt:lpstr>SPECIFY TARGET FEATURE POINTS</vt:lpstr>
      <vt:lpstr>SPECIFY TARGET HAIR</vt:lpstr>
      <vt:lpstr>TARGET FACE EXTRACTION</vt:lpstr>
      <vt:lpstr>FINAL RESULT</vt:lpstr>
      <vt:lpstr>Thank You</vt:lpstr>
      <vt:lpstr>Questions ? </vt:lpstr>
      <vt:lpstr>BACKUP SLIDES</vt:lpstr>
      <vt:lpstr>SKIN COLOR THRESHOLDING</vt:lpstr>
      <vt:lpstr>OUTPUT OF SHRINKING AND GROWING</vt:lpstr>
      <vt:lpstr>PowerPoint Presentation</vt:lpstr>
    </vt:vector>
  </TitlesOfParts>
  <Company>Deftones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ramsharan</cp:lastModifiedBy>
  <cp:revision>164</cp:revision>
  <dcterms:created xsi:type="dcterms:W3CDTF">2012-07-05T07:11:12Z</dcterms:created>
  <dcterms:modified xsi:type="dcterms:W3CDTF">2012-10-11T11:53:30Z</dcterms:modified>
</cp:coreProperties>
</file>